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81" r:id="rId3"/>
    <p:sldId id="283" r:id="rId4"/>
    <p:sldId id="285" r:id="rId5"/>
    <p:sldId id="286" r:id="rId6"/>
    <p:sldId id="288" r:id="rId7"/>
    <p:sldId id="287" r:id="rId8"/>
    <p:sldId id="290" r:id="rId9"/>
    <p:sldId id="291" r:id="rId10"/>
    <p:sldId id="292" r:id="rId11"/>
    <p:sldId id="289" r:id="rId12"/>
    <p:sldId id="284" r:id="rId1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游ゴシック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游ゴシック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游ゴシック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游ゴシック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游ゴシック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游ゴシック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游ゴシック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游ゴシック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游ゴシック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6350" cap="flat">
              <a:solidFill>
                <a:schemeClr val="accent1"/>
              </a:solidFill>
              <a:prstDash val="solid"/>
              <a:miter lim="800000"/>
            </a:ln>
          </a:left>
          <a:right>
            <a:ln w="6350" cap="flat">
              <a:solidFill>
                <a:schemeClr val="accent1"/>
              </a:solidFill>
              <a:prstDash val="solid"/>
              <a:miter lim="800000"/>
            </a:ln>
          </a:right>
          <a:top>
            <a:ln w="6350" cap="flat">
              <a:solidFill>
                <a:schemeClr val="accent1"/>
              </a:solidFill>
              <a:prstDash val="solid"/>
              <a:miter lim="800000"/>
            </a:ln>
          </a:top>
          <a:bottom>
            <a:ln w="6350" cap="flat">
              <a:solidFill>
                <a:schemeClr val="accent1"/>
              </a:solidFill>
              <a:prstDash val="solid"/>
              <a:miter lim="800000"/>
            </a:ln>
          </a:bottom>
          <a:insideH>
            <a:ln w="6350" cap="flat">
              <a:solidFill>
                <a:schemeClr val="accent1"/>
              </a:solidFill>
              <a:prstDash val="solid"/>
              <a:miter lim="800000"/>
            </a:ln>
          </a:insideH>
          <a:insideV>
            <a:ln w="6350" cap="flat">
              <a:solidFill>
                <a:schemeClr val="accent1"/>
              </a:solidFill>
              <a:prstDash val="solid"/>
              <a:miter lim="800000"/>
            </a:ln>
          </a:insideV>
        </a:tcBdr>
        <a:fill>
          <a:solidFill>
            <a:schemeClr val="accent1">
              <a:alpha val="4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6350" cap="flat">
              <a:solidFill>
                <a:schemeClr val="accent1"/>
              </a:solidFill>
              <a:prstDash val="solid"/>
              <a:miter lim="800000"/>
            </a:ln>
          </a:left>
          <a:right>
            <a:ln w="12700" cap="flat">
              <a:solidFill>
                <a:schemeClr val="accent1"/>
              </a:solidFill>
              <a:prstDash val="solid"/>
              <a:miter lim="800000"/>
            </a:ln>
          </a:right>
          <a:top>
            <a:ln w="6350" cap="flat">
              <a:solidFill>
                <a:schemeClr val="accent1"/>
              </a:solidFill>
              <a:prstDash val="solid"/>
              <a:miter lim="800000"/>
            </a:ln>
          </a:top>
          <a:bottom>
            <a:ln w="6350" cap="flat">
              <a:solidFill>
                <a:schemeClr val="accent1"/>
              </a:solidFill>
              <a:prstDash val="solid"/>
              <a:miter lim="800000"/>
            </a:ln>
          </a:bottom>
          <a:insideH>
            <a:ln w="6350" cap="flat">
              <a:solidFill>
                <a:schemeClr val="accent1"/>
              </a:solidFill>
              <a:prstDash val="solid"/>
              <a:miter lim="800000"/>
            </a:ln>
          </a:insideH>
          <a:insideV>
            <a:ln w="6350" cap="flat">
              <a:solidFill>
                <a:schemeClr val="accent1"/>
              </a:solidFill>
              <a:prstDash val="solid"/>
              <a:miter lim="800000"/>
            </a:ln>
          </a:insideV>
        </a:tcBdr>
        <a:fill>
          <a:solidFill>
            <a:schemeClr val="accent1">
              <a:alpha val="40000"/>
            </a:scheme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/>
              </a:solidFill>
              <a:prstDash val="solid"/>
              <a:miter lim="800000"/>
            </a:ln>
          </a:top>
          <a:bottom>
            <a:ln w="12700" cap="flat">
              <a:solidFill>
                <a:schemeClr val="accent1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chemeClr val="accent1"/>
              </a:solidFill>
              <a:prstDash val="solid"/>
              <a:miter lim="800000"/>
            </a:ln>
          </a:top>
          <a:bottom>
            <a:ln w="12700" cap="flat">
              <a:solidFill>
                <a:srgbClr val="FFFFFF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1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1">
              <a:alpha val="20000"/>
            </a:scheme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508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254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游ゴシック"/>
      </a:defRPr>
    </a:lvl1pPr>
    <a:lvl2pPr indent="228600" latinLnBrk="0">
      <a:defRPr sz="1200">
        <a:latin typeface="+mj-lt"/>
        <a:ea typeface="+mj-ea"/>
        <a:cs typeface="+mj-cs"/>
        <a:sym typeface="游ゴシック"/>
      </a:defRPr>
    </a:lvl2pPr>
    <a:lvl3pPr indent="457200" latinLnBrk="0">
      <a:defRPr sz="1200">
        <a:latin typeface="+mj-lt"/>
        <a:ea typeface="+mj-ea"/>
        <a:cs typeface="+mj-cs"/>
        <a:sym typeface="游ゴシック"/>
      </a:defRPr>
    </a:lvl3pPr>
    <a:lvl4pPr indent="685800" latinLnBrk="0">
      <a:defRPr sz="1200">
        <a:latin typeface="+mj-lt"/>
        <a:ea typeface="+mj-ea"/>
        <a:cs typeface="+mj-cs"/>
        <a:sym typeface="游ゴシック"/>
      </a:defRPr>
    </a:lvl4pPr>
    <a:lvl5pPr indent="914400" latinLnBrk="0">
      <a:defRPr sz="1200">
        <a:latin typeface="+mj-lt"/>
        <a:ea typeface="+mj-ea"/>
        <a:cs typeface="+mj-cs"/>
        <a:sym typeface="游ゴシック"/>
      </a:defRPr>
    </a:lvl5pPr>
    <a:lvl6pPr indent="1143000" latinLnBrk="0">
      <a:defRPr sz="1200">
        <a:latin typeface="+mj-lt"/>
        <a:ea typeface="+mj-ea"/>
        <a:cs typeface="+mj-cs"/>
        <a:sym typeface="游ゴシック"/>
      </a:defRPr>
    </a:lvl6pPr>
    <a:lvl7pPr indent="1371600" latinLnBrk="0">
      <a:defRPr sz="1200">
        <a:latin typeface="+mj-lt"/>
        <a:ea typeface="+mj-ea"/>
        <a:cs typeface="+mj-cs"/>
        <a:sym typeface="游ゴシック"/>
      </a:defRPr>
    </a:lvl7pPr>
    <a:lvl8pPr indent="1600200" latinLnBrk="0">
      <a:defRPr sz="1200">
        <a:latin typeface="+mj-lt"/>
        <a:ea typeface="+mj-ea"/>
        <a:cs typeface="+mj-cs"/>
        <a:sym typeface="游ゴシック"/>
      </a:defRPr>
    </a:lvl8pPr>
    <a:lvl9pPr indent="1828800" latinLnBrk="0">
      <a:defRPr sz="1200">
        <a:latin typeface="+mj-lt"/>
        <a:ea typeface="+mj-ea"/>
        <a:cs typeface="+mj-cs"/>
        <a:sym typeface="游ゴシック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5928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7720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8759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1247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2608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9720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4950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9676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896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96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5739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Текст заголовка</a:t>
            </a:r>
          </a:p>
        </p:txBody>
      </p:sp>
      <p:sp>
        <p:nvSpPr>
          <p:cNvPr id="1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Текст заголовка</a:t>
            </a:r>
          </a:p>
        </p:txBody>
      </p:sp>
      <p:sp>
        <p:nvSpPr>
          <p:cNvPr id="30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9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48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9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5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Текст заголовка</a:t>
            </a:r>
          </a:p>
        </p:txBody>
      </p:sp>
      <p:sp>
        <p:nvSpPr>
          <p:cNvPr id="73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4" name="テキスト プレースホルダー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Текст заголовка</a:t>
            </a:r>
          </a:p>
        </p:txBody>
      </p:sp>
      <p:sp>
        <p:nvSpPr>
          <p:cNvPr id="83" name="図プレースホルダー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游ゴシック Light"/>
          <a:ea typeface="游ゴシック Light"/>
          <a:cs typeface="游ゴシック Light"/>
          <a:sym typeface="游ゴシック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游ゴシック Light"/>
          <a:ea typeface="游ゴシック Light"/>
          <a:cs typeface="游ゴシック Light"/>
          <a:sym typeface="游ゴシック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游ゴシック Light"/>
          <a:ea typeface="游ゴシック Light"/>
          <a:cs typeface="游ゴシック Light"/>
          <a:sym typeface="游ゴシック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游ゴシック Light"/>
          <a:ea typeface="游ゴシック Light"/>
          <a:cs typeface="游ゴシック Light"/>
          <a:sym typeface="游ゴシック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游ゴシック Light"/>
          <a:ea typeface="游ゴシック Light"/>
          <a:cs typeface="游ゴシック Light"/>
          <a:sym typeface="游ゴシック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游ゴシック Light"/>
          <a:ea typeface="游ゴシック Light"/>
          <a:cs typeface="游ゴシック Light"/>
          <a:sym typeface="游ゴシック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游ゴシック Light"/>
          <a:ea typeface="游ゴシック Light"/>
          <a:cs typeface="游ゴシック Light"/>
          <a:sym typeface="游ゴシック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游ゴシック Light"/>
          <a:ea typeface="游ゴシック Light"/>
          <a:cs typeface="游ゴシック Light"/>
          <a:sym typeface="游ゴシック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游ゴシック Light"/>
          <a:ea typeface="游ゴシック Light"/>
          <a:cs typeface="游ゴシック Light"/>
          <a:sym typeface="游ゴシック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游ゴシック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游ゴシック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游ゴシック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游ゴシック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游ゴシック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游ゴシック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游ゴシック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游ゴシック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游ゴシック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游ゴシック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游ゴシック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游ゴシック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游ゴシック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游ゴシック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游ゴシック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游ゴシック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游ゴシック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游ゴシック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tiff"/><Relationship Id="rId5" Type="http://schemas.openxmlformats.org/officeDocument/2006/relationships/image" Target="../media/image16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字幕 2"/>
          <p:cNvSpPr txBox="1">
            <a:spLocks noGrp="1"/>
          </p:cNvSpPr>
          <p:nvPr>
            <p:ph type="subTitle" sz="half" idx="1"/>
          </p:nvPr>
        </p:nvSpPr>
        <p:spPr>
          <a:xfrm>
            <a:off x="2632946" y="3774610"/>
            <a:ext cx="6921795" cy="238133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Колокольчиков </a:t>
            </a:r>
            <a:r>
              <a:rPr dirty="0" err="1"/>
              <a:t>Сергей</a:t>
            </a:r>
            <a:r>
              <a:rPr dirty="0"/>
              <a:t> (</a:t>
            </a:r>
            <a:r>
              <a:rPr dirty="0" err="1"/>
              <a:t>kolokolchikov.sd@phystech.edu</a:t>
            </a:r>
            <a:r>
              <a:rPr dirty="0"/>
              <a:t>) </a:t>
            </a:r>
          </a:p>
          <a:p>
            <a:pPr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/>
              <a:t>ИЯИ РАН</a:t>
            </a:r>
            <a:r>
              <a:rPr lang="en-US" dirty="0"/>
              <a:t>, </a:t>
            </a:r>
            <a:r>
              <a:rPr dirty="0"/>
              <a:t>МФТИ</a:t>
            </a:r>
            <a:endParaRPr lang="en-US" dirty="0"/>
          </a:p>
          <a:p>
            <a:pPr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dirty="0"/>
          </a:p>
          <a:p>
            <a:pPr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/>
              <a:t>63-</a:t>
            </a:r>
            <a:r>
              <a:rPr lang="ru-RU" dirty="0"/>
              <a:t>я Всероссийская научная конференция МФТИ</a:t>
            </a:r>
          </a:p>
          <a:p>
            <a:pPr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br>
              <a:rPr dirty="0"/>
            </a:br>
            <a:r>
              <a:rPr lang="ru-RU" dirty="0"/>
              <a:t>МФТИ</a:t>
            </a:r>
            <a:r>
              <a:rPr lang="en-US" dirty="0"/>
              <a:t>, </a:t>
            </a:r>
            <a:r>
              <a:rPr lang="ru-RU" dirty="0"/>
              <a:t>Москва</a:t>
            </a:r>
            <a:r>
              <a:rPr dirty="0"/>
              <a:t>, </a:t>
            </a:r>
            <a:r>
              <a:rPr lang="ru-RU" dirty="0"/>
              <a:t>27 ноября 2020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133" name="タイトル 1"/>
          <p:cNvSpPr txBox="1"/>
          <p:nvPr/>
        </p:nvSpPr>
        <p:spPr>
          <a:xfrm>
            <a:off x="1078124" y="1447876"/>
            <a:ext cx="10035752" cy="1255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sz="2800" dirty="0"/>
              <a:t>Возможные методы прохождения критической энергии в ускорительном комплексе </a:t>
            </a:r>
            <a:r>
              <a:rPr lang="en-US" sz="2800" dirty="0"/>
              <a:t>NICA </a:t>
            </a:r>
            <a:r>
              <a:rPr lang="ru-RU" sz="2800" dirty="0"/>
              <a:t>для поляризованного протонного пучка.</a:t>
            </a:r>
          </a:p>
        </p:txBody>
      </p:sp>
      <p:sp>
        <p:nvSpPr>
          <p:cNvPr id="134" name="正方形/長方形 43"/>
          <p:cNvSpPr/>
          <p:nvPr/>
        </p:nvSpPr>
        <p:spPr>
          <a:xfrm>
            <a:off x="0" y="6433375"/>
            <a:ext cx="12192000" cy="431330"/>
          </a:xfrm>
          <a:prstGeom prst="rect">
            <a:avLst/>
          </a:prstGeom>
          <a:solidFill>
            <a:srgbClr val="130D7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ysClr val="windowText" lastClr="000000"/>
              </a:solidFill>
            </a:endParaRPr>
          </a:p>
        </p:txBody>
      </p:sp>
      <p:sp>
        <p:nvSpPr>
          <p:cNvPr id="135" name="テキスト ボックス 91"/>
          <p:cNvSpPr txBox="1"/>
          <p:nvPr/>
        </p:nvSpPr>
        <p:spPr>
          <a:xfrm>
            <a:off x="2269671" y="6426948"/>
            <a:ext cx="7652658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dirty="0" err="1"/>
              <a:t>Институт</a:t>
            </a:r>
            <a:r>
              <a:rPr b="1" dirty="0"/>
              <a:t> </a:t>
            </a:r>
            <a:r>
              <a:rPr b="1" dirty="0" err="1"/>
              <a:t>Ядерных</a:t>
            </a:r>
            <a:r>
              <a:rPr b="1" dirty="0"/>
              <a:t> </a:t>
            </a:r>
            <a:r>
              <a:rPr b="1" dirty="0" err="1"/>
              <a:t>Исследований</a:t>
            </a:r>
            <a:r>
              <a:rPr dirty="0"/>
              <a:t> </a:t>
            </a:r>
            <a:r>
              <a:rPr dirty="0" err="1"/>
              <a:t>Российской</a:t>
            </a:r>
            <a:r>
              <a:rPr dirty="0"/>
              <a:t> </a:t>
            </a:r>
            <a:r>
              <a:rPr dirty="0" err="1"/>
              <a:t>Академии</a:t>
            </a:r>
            <a:r>
              <a:rPr dirty="0"/>
              <a:t> </a:t>
            </a:r>
            <a:r>
              <a:rPr dirty="0" err="1"/>
              <a:t>Наук</a:t>
            </a:r>
            <a:r>
              <a:rPr dirty="0"/>
              <a:t> (ИЯИ РАН)</a:t>
            </a:r>
            <a:br>
              <a:rPr dirty="0"/>
            </a:br>
            <a:r>
              <a:rPr b="1" dirty="0" err="1"/>
              <a:t>Московский</a:t>
            </a:r>
            <a:r>
              <a:rPr b="1" dirty="0"/>
              <a:t> </a:t>
            </a:r>
            <a:r>
              <a:rPr b="1" dirty="0" err="1"/>
              <a:t>Физико-Технический</a:t>
            </a:r>
            <a:r>
              <a:rPr b="1" dirty="0"/>
              <a:t> </a:t>
            </a:r>
            <a:r>
              <a:rPr b="1" dirty="0" err="1"/>
              <a:t>Институт</a:t>
            </a:r>
            <a:r>
              <a:rPr dirty="0"/>
              <a:t> </a:t>
            </a:r>
            <a:r>
              <a:rPr dirty="0" err="1"/>
              <a:t>Национальный</a:t>
            </a:r>
            <a:r>
              <a:rPr dirty="0"/>
              <a:t> </a:t>
            </a:r>
            <a:r>
              <a:rPr dirty="0" err="1"/>
              <a:t>Исследовательский</a:t>
            </a:r>
            <a:r>
              <a:rPr dirty="0"/>
              <a:t> </a:t>
            </a:r>
            <a:r>
              <a:rPr dirty="0" err="1"/>
              <a:t>Университет</a:t>
            </a:r>
            <a:r>
              <a:rPr dirty="0"/>
              <a:t> (МФТИ (НИУ))</a:t>
            </a:r>
          </a:p>
        </p:txBody>
      </p:sp>
      <p:pic>
        <p:nvPicPr>
          <p:cNvPr id="137" name="88ae095048.jpg" descr="88ae095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1683" y="5228101"/>
            <a:ext cx="965140" cy="9468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mipt_rus_text.png" descr="mipt_rus_tex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11" y="5228101"/>
            <a:ext cx="2161409" cy="965430"/>
          </a:xfrm>
          <a:prstGeom prst="rect">
            <a:avLst/>
          </a:prstGeom>
          <a:ln w="12700">
            <a:miter lim="400000"/>
          </a:ln>
        </p:spPr>
      </p:pic>
      <p:pic>
        <p:nvPicPr>
          <p:cNvPr id="52" name="88ae095048.jpg" descr="88ae095048.jpg">
            <a:extLst>
              <a:ext uri="{FF2B5EF4-FFF2-40B4-BE49-F238E27FC236}">
                <a16:creationId xmlns:a16="http://schemas.microsoft.com/office/drawing/2014/main" id="{52291B2F-12AC-054A-BBF4-2682C0492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8388" y="6409888"/>
            <a:ext cx="463612" cy="45481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C1ADDA9B-E693-E841-AB8E-93CCD7D0531E}"/>
              </a:ext>
            </a:extLst>
          </p:cNvPr>
          <p:cNvCxnSpPr>
            <a:cxnSpLocks/>
          </p:cNvCxnSpPr>
          <p:nvPr/>
        </p:nvCxnSpPr>
        <p:spPr>
          <a:xfrm>
            <a:off x="-4311" y="3171107"/>
            <a:ext cx="12196311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Welcome to NICA days 2019 and IVth MPD Collaboration Meeting in Warsaw  (21-25 October 2019) · Indico">
            <a:extLst>
              <a:ext uri="{FF2B5EF4-FFF2-40B4-BE49-F238E27FC236}">
                <a16:creationId xmlns:a16="http://schemas.microsoft.com/office/drawing/2014/main" id="{6C935BCC-3E25-3F4F-B36B-D6D87E268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1305" y="4275012"/>
            <a:ext cx="1385895" cy="72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Welcome to NICA days 2019 and IVth MPD Collaboration Meeting in Warsaw  (21-25 October 2019) · Indico">
            <a:extLst>
              <a:ext uri="{FF2B5EF4-FFF2-40B4-BE49-F238E27FC236}">
                <a16:creationId xmlns:a16="http://schemas.microsoft.com/office/drawing/2014/main" id="{2D282E6D-77F5-B249-8AEA-938B11365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11" y="6420354"/>
            <a:ext cx="848909" cy="44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正方形/長方形 43"/>
          <p:cNvSpPr/>
          <p:nvPr/>
        </p:nvSpPr>
        <p:spPr>
          <a:xfrm>
            <a:off x="0" y="6433375"/>
            <a:ext cx="12192000" cy="431330"/>
          </a:xfrm>
          <a:prstGeom prst="rect">
            <a:avLst/>
          </a:prstGeom>
          <a:solidFill>
            <a:srgbClr val="130D7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2" name="88ae095048.jpg" descr="88ae095048.jpg">
            <a:extLst>
              <a:ext uri="{FF2B5EF4-FFF2-40B4-BE49-F238E27FC236}">
                <a16:creationId xmlns:a16="http://schemas.microsoft.com/office/drawing/2014/main" id="{52291B2F-12AC-054A-BBF4-2682C0492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8388" y="6409888"/>
            <a:ext cx="463612" cy="454817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スライド番号プレースホルダー 16">
            <a:extLst>
              <a:ext uri="{FF2B5EF4-FFF2-40B4-BE49-F238E27FC236}">
                <a16:creationId xmlns:a16="http://schemas.microsoft.com/office/drawing/2014/main" id="{F3D8A516-EF4D-F444-9DE8-CE0D8DBE7547}"/>
              </a:ext>
            </a:extLst>
          </p:cNvPr>
          <p:cNvSpPr txBox="1">
            <a:spLocks/>
          </p:cNvSpPr>
          <p:nvPr/>
        </p:nvSpPr>
        <p:spPr>
          <a:xfrm>
            <a:off x="11489375" y="6511307"/>
            <a:ext cx="180341" cy="275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17" name="タイトル 1">
            <a:extLst>
              <a:ext uri="{FF2B5EF4-FFF2-40B4-BE49-F238E27FC236}">
                <a16:creationId xmlns:a16="http://schemas.microsoft.com/office/drawing/2014/main" id="{E56012EA-C3CB-AE4E-9BC3-AA286190F078}"/>
              </a:ext>
            </a:extLst>
          </p:cNvPr>
          <p:cNvSpPr txBox="1"/>
          <p:nvPr/>
        </p:nvSpPr>
        <p:spPr>
          <a:xfrm>
            <a:off x="1831397" y="0"/>
            <a:ext cx="8693538" cy="735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3900" b="1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/>
              <a:t>Подавление хроматичности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1F954730-802C-454C-8442-90BD9FB5A0B1}"/>
              </a:ext>
            </a:extLst>
          </p:cNvPr>
          <p:cNvCxnSpPr>
            <a:cxnSpLocks/>
          </p:cNvCxnSpPr>
          <p:nvPr/>
        </p:nvCxnSpPr>
        <p:spPr>
          <a:xfrm>
            <a:off x="0" y="799595"/>
            <a:ext cx="12196311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Welcome to NICA days 2019 and IVth MPD Collaboration Meeting in Warsaw  (21-25 October 2019) · Indico">
            <a:extLst>
              <a:ext uri="{FF2B5EF4-FFF2-40B4-BE49-F238E27FC236}">
                <a16:creationId xmlns:a16="http://schemas.microsoft.com/office/drawing/2014/main" id="{F3652451-48A3-BC45-9322-104DAFD53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11" y="6420354"/>
            <a:ext cx="848909" cy="44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969D48-ABAB-DE41-A38B-B02204836B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215" y="4837204"/>
            <a:ext cx="4533900" cy="8636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1837025-694B-434B-88BF-5559F86668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105" y="1404484"/>
            <a:ext cx="10364121" cy="213624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AEF749D-B6AC-F14B-B499-331279445D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765" y="3917016"/>
            <a:ext cx="2336800" cy="457200"/>
          </a:xfrm>
          <a:prstGeom prst="rect">
            <a:avLst/>
          </a:prstGeom>
        </p:spPr>
      </p:pic>
      <p:sp>
        <p:nvSpPr>
          <p:cNvPr id="13" name="日付プレースホルダー 14">
            <a:extLst>
              <a:ext uri="{FF2B5EF4-FFF2-40B4-BE49-F238E27FC236}">
                <a16:creationId xmlns:a16="http://schemas.microsoft.com/office/drawing/2014/main" id="{A051D6E8-0C25-F24B-9FDB-8BF8FE87C8F9}"/>
              </a:ext>
            </a:extLst>
          </p:cNvPr>
          <p:cNvSpPr txBox="1"/>
          <p:nvPr/>
        </p:nvSpPr>
        <p:spPr>
          <a:xfrm>
            <a:off x="1147923" y="6526292"/>
            <a:ext cx="86239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/>
              <a:t>27</a:t>
            </a:r>
            <a:r>
              <a:rPr dirty="0"/>
              <a:t>/11/20</a:t>
            </a:r>
            <a:r>
              <a:rPr lang="ru-RU" dirty="0"/>
              <a:t>20</a:t>
            </a:r>
            <a:endParaRPr dirty="0"/>
          </a:p>
        </p:txBody>
      </p:sp>
      <p:sp>
        <p:nvSpPr>
          <p:cNvPr id="20" name="テキスト ボックス 91">
            <a:extLst>
              <a:ext uri="{FF2B5EF4-FFF2-40B4-BE49-F238E27FC236}">
                <a16:creationId xmlns:a16="http://schemas.microsoft.com/office/drawing/2014/main" id="{E3314678-750C-F848-9111-3A3133C829E0}"/>
              </a:ext>
            </a:extLst>
          </p:cNvPr>
          <p:cNvSpPr txBox="1"/>
          <p:nvPr/>
        </p:nvSpPr>
        <p:spPr>
          <a:xfrm>
            <a:off x="2269671" y="6426948"/>
            <a:ext cx="7652658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/>
              <a:t>63-я Всероссийская научная конференция МФТИ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/>
              <a:t>Москва</a:t>
            </a:r>
            <a:r>
              <a:rPr lang="en-US" dirty="0"/>
              <a:t>, 2020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727139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正方形/長方形 43"/>
          <p:cNvSpPr/>
          <p:nvPr/>
        </p:nvSpPr>
        <p:spPr>
          <a:xfrm>
            <a:off x="0" y="6433375"/>
            <a:ext cx="12192000" cy="431330"/>
          </a:xfrm>
          <a:prstGeom prst="rect">
            <a:avLst/>
          </a:prstGeom>
          <a:solidFill>
            <a:srgbClr val="130D7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2" name="88ae095048.jpg" descr="88ae095048.jpg">
            <a:extLst>
              <a:ext uri="{FF2B5EF4-FFF2-40B4-BE49-F238E27FC236}">
                <a16:creationId xmlns:a16="http://schemas.microsoft.com/office/drawing/2014/main" id="{52291B2F-12AC-054A-BBF4-2682C0492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8388" y="6409888"/>
            <a:ext cx="463612" cy="454817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スライド番号プレースホルダー 16">
            <a:extLst>
              <a:ext uri="{FF2B5EF4-FFF2-40B4-BE49-F238E27FC236}">
                <a16:creationId xmlns:a16="http://schemas.microsoft.com/office/drawing/2014/main" id="{F3D8A516-EF4D-F444-9DE8-CE0D8DBE7547}"/>
              </a:ext>
            </a:extLst>
          </p:cNvPr>
          <p:cNvSpPr txBox="1">
            <a:spLocks/>
          </p:cNvSpPr>
          <p:nvPr/>
        </p:nvSpPr>
        <p:spPr>
          <a:xfrm>
            <a:off x="11489375" y="6511307"/>
            <a:ext cx="180341" cy="275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17" name="タイトル 1">
            <a:extLst>
              <a:ext uri="{FF2B5EF4-FFF2-40B4-BE49-F238E27FC236}">
                <a16:creationId xmlns:a16="http://schemas.microsoft.com/office/drawing/2014/main" id="{E56012EA-C3CB-AE4E-9BC3-AA286190F078}"/>
              </a:ext>
            </a:extLst>
          </p:cNvPr>
          <p:cNvSpPr txBox="1"/>
          <p:nvPr/>
        </p:nvSpPr>
        <p:spPr>
          <a:xfrm>
            <a:off x="-4312" y="0"/>
            <a:ext cx="12196311" cy="735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3900" b="1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dirty="0"/>
              <a:t>Twiss-</a:t>
            </a:r>
            <a:r>
              <a:rPr lang="ru-RU" dirty="0"/>
              <a:t>параметры протонной опции </a:t>
            </a:r>
            <a:r>
              <a:rPr lang="en-US" dirty="0"/>
              <a:t>NICA </a:t>
            </a:r>
            <a:r>
              <a:rPr lang="ru-RU" dirty="0"/>
              <a:t>с 𝛾 </a:t>
            </a:r>
            <a:r>
              <a:rPr lang="en-US" dirty="0"/>
              <a:t>≈ 13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1F954730-802C-454C-8442-90BD9FB5A0B1}"/>
              </a:ext>
            </a:extLst>
          </p:cNvPr>
          <p:cNvCxnSpPr>
            <a:cxnSpLocks/>
          </p:cNvCxnSpPr>
          <p:nvPr/>
        </p:nvCxnSpPr>
        <p:spPr>
          <a:xfrm>
            <a:off x="0" y="799595"/>
            <a:ext cx="12196311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Welcome to NICA days 2019 and IVth MPD Collaboration Meeting in Warsaw  (21-25 October 2019) · Indico">
            <a:extLst>
              <a:ext uri="{FF2B5EF4-FFF2-40B4-BE49-F238E27FC236}">
                <a16:creationId xmlns:a16="http://schemas.microsoft.com/office/drawing/2014/main" id="{F3652451-48A3-BC45-9322-104DAFD53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11" y="6420354"/>
            <a:ext cx="848909" cy="44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DB7029-58F5-404A-9960-8DC6772E85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397" y="1046005"/>
            <a:ext cx="8529802" cy="5062695"/>
          </a:xfrm>
          <a:prstGeom prst="rect">
            <a:avLst/>
          </a:prstGeom>
        </p:spPr>
      </p:pic>
      <p:sp>
        <p:nvSpPr>
          <p:cNvPr id="12" name="日付プレースホルダー 14">
            <a:extLst>
              <a:ext uri="{FF2B5EF4-FFF2-40B4-BE49-F238E27FC236}">
                <a16:creationId xmlns:a16="http://schemas.microsoft.com/office/drawing/2014/main" id="{AA22EEEB-AD7B-0441-9966-07B5801A9D4F}"/>
              </a:ext>
            </a:extLst>
          </p:cNvPr>
          <p:cNvSpPr txBox="1"/>
          <p:nvPr/>
        </p:nvSpPr>
        <p:spPr>
          <a:xfrm>
            <a:off x="1147923" y="6526292"/>
            <a:ext cx="86239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/>
              <a:t>27</a:t>
            </a:r>
            <a:r>
              <a:rPr dirty="0"/>
              <a:t>/11/20</a:t>
            </a:r>
            <a:r>
              <a:rPr lang="ru-RU" dirty="0"/>
              <a:t>20</a:t>
            </a:r>
            <a:endParaRPr dirty="0"/>
          </a:p>
        </p:txBody>
      </p:sp>
      <p:sp>
        <p:nvSpPr>
          <p:cNvPr id="15" name="テキスト ボックス 91">
            <a:extLst>
              <a:ext uri="{FF2B5EF4-FFF2-40B4-BE49-F238E27FC236}">
                <a16:creationId xmlns:a16="http://schemas.microsoft.com/office/drawing/2014/main" id="{9ABFC112-DCC2-234D-BACA-20B800CDEAAF}"/>
              </a:ext>
            </a:extLst>
          </p:cNvPr>
          <p:cNvSpPr txBox="1"/>
          <p:nvPr/>
        </p:nvSpPr>
        <p:spPr>
          <a:xfrm>
            <a:off x="2269671" y="6426948"/>
            <a:ext cx="7652658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/>
              <a:t>63-я Всероссийская научная конференция МФТИ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/>
              <a:t>Москва</a:t>
            </a:r>
            <a:r>
              <a:rPr lang="en-US" dirty="0"/>
              <a:t>, 2020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239072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正方形/長方形 43"/>
          <p:cNvSpPr/>
          <p:nvPr/>
        </p:nvSpPr>
        <p:spPr>
          <a:xfrm>
            <a:off x="0" y="6433375"/>
            <a:ext cx="12192000" cy="431330"/>
          </a:xfrm>
          <a:prstGeom prst="rect">
            <a:avLst/>
          </a:prstGeom>
          <a:solidFill>
            <a:srgbClr val="130D7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2" name="88ae095048.jpg" descr="88ae095048.jpg">
            <a:extLst>
              <a:ext uri="{FF2B5EF4-FFF2-40B4-BE49-F238E27FC236}">
                <a16:creationId xmlns:a16="http://schemas.microsoft.com/office/drawing/2014/main" id="{52291B2F-12AC-054A-BBF4-2682C0492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8388" y="6409888"/>
            <a:ext cx="463612" cy="454817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スライド番号プレースホルダー 16">
            <a:extLst>
              <a:ext uri="{FF2B5EF4-FFF2-40B4-BE49-F238E27FC236}">
                <a16:creationId xmlns:a16="http://schemas.microsoft.com/office/drawing/2014/main" id="{F3D8A516-EF4D-F444-9DE8-CE0D8DBE7547}"/>
              </a:ext>
            </a:extLst>
          </p:cNvPr>
          <p:cNvSpPr txBox="1">
            <a:spLocks/>
          </p:cNvSpPr>
          <p:nvPr/>
        </p:nvSpPr>
        <p:spPr>
          <a:xfrm>
            <a:off x="11489375" y="6511307"/>
            <a:ext cx="180341" cy="275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18" name="コンテンツ プレースホルダー 1">
            <a:extLst>
              <a:ext uri="{FF2B5EF4-FFF2-40B4-BE49-F238E27FC236}">
                <a16:creationId xmlns:a16="http://schemas.microsoft.com/office/drawing/2014/main" id="{B1B5A849-EB62-E842-B0D0-142994B83A4A}"/>
              </a:ext>
            </a:extLst>
          </p:cNvPr>
          <p:cNvSpPr txBox="1"/>
          <p:nvPr/>
        </p:nvSpPr>
        <p:spPr>
          <a:xfrm>
            <a:off x="118200" y="1112188"/>
            <a:ext cx="5265169" cy="5034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457200" lvl="1" indent="0">
              <a:lnSpc>
                <a:spcPct val="110000"/>
              </a:lnSpc>
              <a:spcBef>
                <a:spcPts val="500"/>
              </a:spcBef>
              <a:buSzPct val="100000"/>
              <a:defRPr sz="25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ru-RU" dirty="0"/>
          </a:p>
        </p:txBody>
      </p:sp>
      <p:pic>
        <p:nvPicPr>
          <p:cNvPr id="16" name="Picture 2" descr="Welcome to NICA days 2019 and IVth MPD Collaboration Meeting in Warsaw  (21-25 October 2019) · Indico">
            <a:extLst>
              <a:ext uri="{FF2B5EF4-FFF2-40B4-BE49-F238E27FC236}">
                <a16:creationId xmlns:a16="http://schemas.microsoft.com/office/drawing/2014/main" id="{F3652451-48A3-BC45-9322-104DAFD53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11" y="6420354"/>
            <a:ext cx="848909" cy="44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タイトル 1">
            <a:extLst>
              <a:ext uri="{FF2B5EF4-FFF2-40B4-BE49-F238E27FC236}">
                <a16:creationId xmlns:a16="http://schemas.microsoft.com/office/drawing/2014/main" id="{B067DE89-C2B3-4A46-8D20-3659E1D6A5F8}"/>
              </a:ext>
            </a:extLst>
          </p:cNvPr>
          <p:cNvSpPr txBox="1"/>
          <p:nvPr/>
        </p:nvSpPr>
        <p:spPr>
          <a:xfrm>
            <a:off x="0" y="1922125"/>
            <a:ext cx="1219200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sz="4000" dirty="0"/>
              <a:t>Спасибо за внимание!</a:t>
            </a:r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6339C3ED-F3C6-9545-BC25-DE29CB5BAEF2}"/>
              </a:ext>
            </a:extLst>
          </p:cNvPr>
          <p:cNvCxnSpPr>
            <a:cxnSpLocks/>
          </p:cNvCxnSpPr>
          <p:nvPr/>
        </p:nvCxnSpPr>
        <p:spPr>
          <a:xfrm>
            <a:off x="-4311" y="3171107"/>
            <a:ext cx="12196311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91">
            <a:extLst>
              <a:ext uri="{FF2B5EF4-FFF2-40B4-BE49-F238E27FC236}">
                <a16:creationId xmlns:a16="http://schemas.microsoft.com/office/drawing/2014/main" id="{215975B2-18C6-2944-BD4D-786C312F5E89}"/>
              </a:ext>
            </a:extLst>
          </p:cNvPr>
          <p:cNvSpPr txBox="1"/>
          <p:nvPr/>
        </p:nvSpPr>
        <p:spPr>
          <a:xfrm>
            <a:off x="2269671" y="6426948"/>
            <a:ext cx="7652658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dirty="0" err="1"/>
              <a:t>Институт</a:t>
            </a:r>
            <a:r>
              <a:rPr b="1" dirty="0"/>
              <a:t> </a:t>
            </a:r>
            <a:r>
              <a:rPr b="1" dirty="0" err="1"/>
              <a:t>Ядерных</a:t>
            </a:r>
            <a:r>
              <a:rPr b="1" dirty="0"/>
              <a:t> </a:t>
            </a:r>
            <a:r>
              <a:rPr b="1" dirty="0" err="1"/>
              <a:t>Исследований</a:t>
            </a:r>
            <a:r>
              <a:rPr dirty="0"/>
              <a:t> </a:t>
            </a:r>
            <a:r>
              <a:rPr dirty="0" err="1"/>
              <a:t>Российской</a:t>
            </a:r>
            <a:r>
              <a:rPr dirty="0"/>
              <a:t> </a:t>
            </a:r>
            <a:r>
              <a:rPr dirty="0" err="1"/>
              <a:t>Академии</a:t>
            </a:r>
            <a:r>
              <a:rPr dirty="0"/>
              <a:t> </a:t>
            </a:r>
            <a:r>
              <a:rPr dirty="0" err="1"/>
              <a:t>Наук</a:t>
            </a:r>
            <a:r>
              <a:rPr dirty="0"/>
              <a:t> (ИЯИ РАН)</a:t>
            </a:r>
            <a:br>
              <a:rPr dirty="0"/>
            </a:br>
            <a:r>
              <a:rPr b="1" dirty="0" err="1"/>
              <a:t>Московский</a:t>
            </a:r>
            <a:r>
              <a:rPr b="1" dirty="0"/>
              <a:t> </a:t>
            </a:r>
            <a:r>
              <a:rPr b="1" dirty="0" err="1"/>
              <a:t>Физико-Технический</a:t>
            </a:r>
            <a:r>
              <a:rPr b="1" dirty="0"/>
              <a:t> </a:t>
            </a:r>
            <a:r>
              <a:rPr b="1" dirty="0" err="1"/>
              <a:t>Институт</a:t>
            </a:r>
            <a:r>
              <a:rPr dirty="0"/>
              <a:t> </a:t>
            </a:r>
            <a:r>
              <a:rPr dirty="0" err="1"/>
              <a:t>Национальный</a:t>
            </a:r>
            <a:r>
              <a:rPr dirty="0"/>
              <a:t> </a:t>
            </a:r>
            <a:r>
              <a:rPr dirty="0" err="1"/>
              <a:t>Исследовательский</a:t>
            </a:r>
            <a:r>
              <a:rPr dirty="0"/>
              <a:t> </a:t>
            </a:r>
            <a:r>
              <a:rPr dirty="0" err="1"/>
              <a:t>Университет</a:t>
            </a:r>
            <a:r>
              <a:rPr dirty="0"/>
              <a:t> (МФТИ (НИУ))</a:t>
            </a:r>
          </a:p>
        </p:txBody>
      </p:sp>
      <p:sp>
        <p:nvSpPr>
          <p:cNvPr id="12" name="日付プレースホルダー 14">
            <a:extLst>
              <a:ext uri="{FF2B5EF4-FFF2-40B4-BE49-F238E27FC236}">
                <a16:creationId xmlns:a16="http://schemas.microsoft.com/office/drawing/2014/main" id="{A2214B8A-6B0F-BB46-AD60-F280407126B3}"/>
              </a:ext>
            </a:extLst>
          </p:cNvPr>
          <p:cNvSpPr txBox="1"/>
          <p:nvPr/>
        </p:nvSpPr>
        <p:spPr>
          <a:xfrm>
            <a:off x="1147923" y="6526292"/>
            <a:ext cx="86239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/>
              <a:t>27</a:t>
            </a:r>
            <a:r>
              <a:rPr dirty="0"/>
              <a:t>/11/20</a:t>
            </a:r>
            <a:r>
              <a:rPr lang="ru-RU" dirty="0"/>
              <a:t>20</a:t>
            </a:r>
            <a:endParaRPr dirty="0"/>
          </a:p>
        </p:txBody>
      </p:sp>
      <p:sp>
        <p:nvSpPr>
          <p:cNvPr id="15" name="字幕 2">
            <a:extLst>
              <a:ext uri="{FF2B5EF4-FFF2-40B4-BE49-F238E27FC236}">
                <a16:creationId xmlns:a16="http://schemas.microsoft.com/office/drawing/2014/main" id="{E389F4E8-1C09-EE4D-B155-38701CEBF75C}"/>
              </a:ext>
            </a:extLst>
          </p:cNvPr>
          <p:cNvSpPr txBox="1">
            <a:spLocks/>
          </p:cNvSpPr>
          <p:nvPr/>
        </p:nvSpPr>
        <p:spPr>
          <a:xfrm>
            <a:off x="2632946" y="3774610"/>
            <a:ext cx="6921795" cy="2381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1pPr>
            <a:lvl2pPr marL="0" marR="0" indent="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pPr hangingPunct="1"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2200">
                <a:latin typeface="Times New Roman"/>
                <a:ea typeface="Times New Roman"/>
                <a:cs typeface="Times New Roman"/>
                <a:sym typeface="Times New Roman"/>
              </a:rPr>
              <a:t>Колокольчиков Сергей (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kolokolchikov.sd@phystech.edu) </a:t>
            </a:r>
          </a:p>
          <a:p>
            <a:pPr hangingPunct="1"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2200">
                <a:latin typeface="Times New Roman"/>
                <a:ea typeface="Times New Roman"/>
                <a:cs typeface="Times New Roman"/>
                <a:sym typeface="Times New Roman"/>
              </a:rPr>
              <a:t>ИЯИ РАН, МФТИ</a:t>
            </a:r>
          </a:p>
          <a:p>
            <a:pPr hangingPunct="1"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ru-RU"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hangingPunct="1"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2200">
                <a:latin typeface="Times New Roman"/>
                <a:ea typeface="Times New Roman"/>
                <a:cs typeface="Times New Roman"/>
                <a:sym typeface="Times New Roman"/>
              </a:rPr>
              <a:t>63-я Всероссийская научная конференция МФТИ</a:t>
            </a:r>
          </a:p>
          <a:p>
            <a:pPr hangingPunct="1"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br>
              <a:rPr lang="ru-RU" sz="22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2200">
                <a:latin typeface="Times New Roman"/>
                <a:ea typeface="Times New Roman"/>
                <a:cs typeface="Times New Roman"/>
                <a:sym typeface="Times New Roman"/>
              </a:rPr>
              <a:t>МФТИ, Москва, 27 ноября 2020.</a:t>
            </a:r>
            <a:endParaRPr lang="ru-RU" sz="2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1450860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正方形/長方形 43"/>
          <p:cNvSpPr/>
          <p:nvPr/>
        </p:nvSpPr>
        <p:spPr>
          <a:xfrm>
            <a:off x="0" y="6433375"/>
            <a:ext cx="12192000" cy="431330"/>
          </a:xfrm>
          <a:prstGeom prst="rect">
            <a:avLst/>
          </a:prstGeom>
          <a:solidFill>
            <a:srgbClr val="130D7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5" name="テキスト ボックス 91"/>
          <p:cNvSpPr txBox="1"/>
          <p:nvPr/>
        </p:nvSpPr>
        <p:spPr>
          <a:xfrm>
            <a:off x="2269671" y="6426948"/>
            <a:ext cx="7652658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/>
              <a:t>63-я Всероссийская научная конференция МФТИ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/>
              <a:t>Москва</a:t>
            </a:r>
            <a:r>
              <a:rPr lang="en-US" dirty="0"/>
              <a:t>, 2020</a:t>
            </a:r>
            <a:endParaRPr lang="ru-RU" dirty="0"/>
          </a:p>
        </p:txBody>
      </p:sp>
      <p:pic>
        <p:nvPicPr>
          <p:cNvPr id="52" name="88ae095048.jpg" descr="88ae095048.jpg">
            <a:extLst>
              <a:ext uri="{FF2B5EF4-FFF2-40B4-BE49-F238E27FC236}">
                <a16:creationId xmlns:a16="http://schemas.microsoft.com/office/drawing/2014/main" id="{52291B2F-12AC-054A-BBF4-2682C0492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8388" y="6409888"/>
            <a:ext cx="463612" cy="454817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スライド番号プレースホルダー 16">
            <a:extLst>
              <a:ext uri="{FF2B5EF4-FFF2-40B4-BE49-F238E27FC236}">
                <a16:creationId xmlns:a16="http://schemas.microsoft.com/office/drawing/2014/main" id="{F3D8A516-EF4D-F444-9DE8-CE0D8DBE7547}"/>
              </a:ext>
            </a:extLst>
          </p:cNvPr>
          <p:cNvSpPr txBox="1">
            <a:spLocks/>
          </p:cNvSpPr>
          <p:nvPr/>
        </p:nvSpPr>
        <p:spPr>
          <a:xfrm>
            <a:off x="11489375" y="6511307"/>
            <a:ext cx="180341" cy="275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17" name="タイトル 1">
            <a:extLst>
              <a:ext uri="{FF2B5EF4-FFF2-40B4-BE49-F238E27FC236}">
                <a16:creationId xmlns:a16="http://schemas.microsoft.com/office/drawing/2014/main" id="{E56012EA-C3CB-AE4E-9BC3-AA286190F078}"/>
              </a:ext>
            </a:extLst>
          </p:cNvPr>
          <p:cNvSpPr txBox="1"/>
          <p:nvPr/>
        </p:nvSpPr>
        <p:spPr>
          <a:xfrm>
            <a:off x="1831397" y="0"/>
            <a:ext cx="8693538" cy="735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3900" b="1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 err="1"/>
              <a:t>Содержание</a:t>
            </a:r>
            <a:endParaRPr dirty="0"/>
          </a:p>
        </p:txBody>
      </p:sp>
      <p:sp>
        <p:nvSpPr>
          <p:cNvPr id="18" name="コンテンツ プレースホルダー 1">
            <a:extLst>
              <a:ext uri="{FF2B5EF4-FFF2-40B4-BE49-F238E27FC236}">
                <a16:creationId xmlns:a16="http://schemas.microsoft.com/office/drawing/2014/main" id="{B1B5A849-EB62-E842-B0D0-142994B83A4A}"/>
              </a:ext>
            </a:extLst>
          </p:cNvPr>
          <p:cNvSpPr txBox="1"/>
          <p:nvPr/>
        </p:nvSpPr>
        <p:spPr>
          <a:xfrm>
            <a:off x="844598" y="1099179"/>
            <a:ext cx="7367121" cy="5034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685800" lvl="1" indent="-228600">
              <a:lnSpc>
                <a:spcPct val="110000"/>
              </a:lnSpc>
              <a:spcBef>
                <a:spcPts val="500"/>
              </a:spcBef>
              <a:buSzPct val="100000"/>
              <a:buChar char="➢"/>
              <a:defRPr sz="25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dirty="0"/>
          </a:p>
          <a:p>
            <a:pPr marL="914400" lvl="1" indent="-457200">
              <a:lnSpc>
                <a:spcPct val="110000"/>
              </a:lnSpc>
              <a:spcBef>
                <a:spcPts val="500"/>
              </a:spcBef>
              <a:buSzPct val="100000"/>
              <a:buFont typeface="+mj-lt"/>
              <a:buAutoNum type="arabicPeriod"/>
              <a:defRPr sz="25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2500" dirty="0">
                <a:sym typeface="Times New Roman"/>
              </a:rPr>
              <a:t>Модуляция </a:t>
            </a:r>
            <a:r>
              <a:rPr lang="ru-RU" dirty="0">
                <a:sym typeface="Times New Roman"/>
              </a:rPr>
              <a:t>дисперсионной</a:t>
            </a:r>
            <a:r>
              <a:rPr lang="ru-RU" sz="2500" dirty="0">
                <a:sym typeface="Times New Roman"/>
              </a:rPr>
              <a:t> функции</a:t>
            </a:r>
            <a:br>
              <a:rPr dirty="0"/>
            </a:br>
            <a:endParaRPr dirty="0"/>
          </a:p>
          <a:p>
            <a:pPr marL="914400" lvl="1" indent="-457200">
              <a:lnSpc>
                <a:spcPct val="110000"/>
              </a:lnSpc>
              <a:spcBef>
                <a:spcPts val="500"/>
              </a:spcBef>
              <a:buSzPct val="100000"/>
              <a:buFont typeface="+mj-lt"/>
              <a:buAutoNum type="arabicPeriod"/>
              <a:defRPr sz="25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2500" dirty="0">
                <a:sym typeface="Times New Roman"/>
              </a:rPr>
              <a:t>Введение суперпериодичности на арках</a:t>
            </a:r>
            <a:br>
              <a:rPr dirty="0"/>
            </a:br>
            <a:endParaRPr lang="ru-RU" dirty="0"/>
          </a:p>
          <a:p>
            <a:pPr marL="914400" lvl="1" indent="-457200">
              <a:lnSpc>
                <a:spcPct val="110000"/>
              </a:lnSpc>
              <a:spcBef>
                <a:spcPts val="500"/>
              </a:spcBef>
              <a:buSzPct val="100000"/>
              <a:buFont typeface="+mj-lt"/>
              <a:buAutoNum type="arabicPeriod"/>
              <a:defRPr sz="25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2500" dirty="0">
                <a:sym typeface="Times New Roman"/>
              </a:rPr>
              <a:t>Подавление дисперсии на краях арки</a:t>
            </a:r>
          </a:p>
          <a:p>
            <a:pPr marL="914400" lvl="1" indent="-457200">
              <a:lnSpc>
                <a:spcPct val="110000"/>
              </a:lnSpc>
              <a:spcBef>
                <a:spcPts val="500"/>
              </a:spcBef>
              <a:buSzPct val="100000"/>
              <a:buFont typeface="+mj-lt"/>
              <a:buAutoNum type="arabicPeriod"/>
              <a:defRPr sz="25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ru-RU" sz="2500" dirty="0">
              <a:sym typeface="Times New Roman"/>
            </a:endParaRPr>
          </a:p>
          <a:p>
            <a:pPr marL="914400" lvl="1" indent="-457200">
              <a:lnSpc>
                <a:spcPct val="110000"/>
              </a:lnSpc>
              <a:spcBef>
                <a:spcPts val="500"/>
              </a:spcBef>
              <a:buSzPct val="100000"/>
              <a:buFont typeface="+mj-lt"/>
              <a:buAutoNum type="arabicPeriod"/>
              <a:defRPr sz="25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2500" dirty="0">
                <a:sym typeface="Times New Roman"/>
              </a:rPr>
              <a:t>Подавление хроматичности</a:t>
            </a:r>
          </a:p>
          <a:p>
            <a:pPr marL="914400" lvl="1" indent="-457200">
              <a:lnSpc>
                <a:spcPct val="110000"/>
              </a:lnSpc>
              <a:spcBef>
                <a:spcPts val="500"/>
              </a:spcBef>
              <a:buSzPct val="100000"/>
              <a:buFont typeface="+mj-lt"/>
              <a:buAutoNum type="arabicPeriod"/>
              <a:defRPr sz="25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ru-RU" sz="2500" dirty="0">
              <a:sym typeface="Times New Roman"/>
            </a:endParaRPr>
          </a:p>
          <a:p>
            <a:pPr marL="914400" lvl="1" indent="-457200">
              <a:lnSpc>
                <a:spcPct val="110000"/>
              </a:lnSpc>
              <a:spcBef>
                <a:spcPts val="500"/>
              </a:spcBef>
              <a:buSzPct val="100000"/>
              <a:buFont typeface="+mj-lt"/>
              <a:buAutoNum type="arabicPeriod"/>
              <a:defRPr sz="25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ru-RU" dirty="0"/>
          </a:p>
        </p:txBody>
      </p:sp>
      <p:sp>
        <p:nvSpPr>
          <p:cNvPr id="19" name="日付プレースホルダー 14">
            <a:extLst>
              <a:ext uri="{FF2B5EF4-FFF2-40B4-BE49-F238E27FC236}">
                <a16:creationId xmlns:a16="http://schemas.microsoft.com/office/drawing/2014/main" id="{650E0693-FFBB-3743-B34C-ADFFBCE3D051}"/>
              </a:ext>
            </a:extLst>
          </p:cNvPr>
          <p:cNvSpPr txBox="1"/>
          <p:nvPr/>
        </p:nvSpPr>
        <p:spPr>
          <a:xfrm>
            <a:off x="1147923" y="6526292"/>
            <a:ext cx="86239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/>
              <a:t>27</a:t>
            </a:r>
            <a:r>
              <a:rPr dirty="0"/>
              <a:t>/11/20</a:t>
            </a:r>
            <a:r>
              <a:rPr lang="ru-RU" dirty="0"/>
              <a:t>20</a:t>
            </a:r>
            <a:endParaRPr dirty="0"/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1F954730-802C-454C-8442-90BD9FB5A0B1}"/>
              </a:ext>
            </a:extLst>
          </p:cNvPr>
          <p:cNvCxnSpPr>
            <a:cxnSpLocks/>
          </p:cNvCxnSpPr>
          <p:nvPr/>
        </p:nvCxnSpPr>
        <p:spPr>
          <a:xfrm>
            <a:off x="0" y="799595"/>
            <a:ext cx="12196311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Welcome to NICA days 2019 and IVth MPD Collaboration Meeting in Warsaw  (21-25 October 2019) · Indico">
            <a:extLst>
              <a:ext uri="{FF2B5EF4-FFF2-40B4-BE49-F238E27FC236}">
                <a16:creationId xmlns:a16="http://schemas.microsoft.com/office/drawing/2014/main" id="{B6462DF2-20A1-E24E-9FBE-68B9ED55F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11" y="6420354"/>
            <a:ext cx="848909" cy="44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07559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正方形/長方形 43"/>
          <p:cNvSpPr/>
          <p:nvPr/>
        </p:nvSpPr>
        <p:spPr>
          <a:xfrm>
            <a:off x="0" y="6433375"/>
            <a:ext cx="12192000" cy="431330"/>
          </a:xfrm>
          <a:prstGeom prst="rect">
            <a:avLst/>
          </a:prstGeom>
          <a:solidFill>
            <a:srgbClr val="130D7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2" name="88ae095048.jpg" descr="88ae095048.jpg">
            <a:extLst>
              <a:ext uri="{FF2B5EF4-FFF2-40B4-BE49-F238E27FC236}">
                <a16:creationId xmlns:a16="http://schemas.microsoft.com/office/drawing/2014/main" id="{52291B2F-12AC-054A-BBF4-2682C0492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8388" y="6409888"/>
            <a:ext cx="463612" cy="454817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スライド番号プレースホルダー 16">
            <a:extLst>
              <a:ext uri="{FF2B5EF4-FFF2-40B4-BE49-F238E27FC236}">
                <a16:creationId xmlns:a16="http://schemas.microsoft.com/office/drawing/2014/main" id="{F3D8A516-EF4D-F444-9DE8-CE0D8DBE7547}"/>
              </a:ext>
            </a:extLst>
          </p:cNvPr>
          <p:cNvSpPr txBox="1">
            <a:spLocks/>
          </p:cNvSpPr>
          <p:nvPr/>
        </p:nvSpPr>
        <p:spPr>
          <a:xfrm>
            <a:off x="11489375" y="6511307"/>
            <a:ext cx="180341" cy="275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/>
              <a:pPr/>
              <a:t>3</a:t>
            </a:fld>
            <a:endParaRPr lang="ru-RU" dirty="0"/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1F954730-802C-454C-8442-90BD9FB5A0B1}"/>
              </a:ext>
            </a:extLst>
          </p:cNvPr>
          <p:cNvCxnSpPr>
            <a:cxnSpLocks/>
          </p:cNvCxnSpPr>
          <p:nvPr/>
        </p:nvCxnSpPr>
        <p:spPr>
          <a:xfrm>
            <a:off x="0" y="799595"/>
            <a:ext cx="12196311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8FF8A3-3E8A-0743-BE9A-B37E29A98E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16" y="1373781"/>
            <a:ext cx="7974059" cy="4485408"/>
          </a:xfrm>
          <a:prstGeom prst="rect">
            <a:avLst/>
          </a:prstGeom>
        </p:spPr>
      </p:pic>
      <p:sp>
        <p:nvSpPr>
          <p:cNvPr id="15" name="コンテンツ プレースホルダー 1">
            <a:extLst>
              <a:ext uri="{FF2B5EF4-FFF2-40B4-BE49-F238E27FC236}">
                <a16:creationId xmlns:a16="http://schemas.microsoft.com/office/drawing/2014/main" id="{CE5B9E5E-61A4-5647-A90D-9FC2AE48F9CB}"/>
              </a:ext>
            </a:extLst>
          </p:cNvPr>
          <p:cNvSpPr txBox="1"/>
          <p:nvPr/>
        </p:nvSpPr>
        <p:spPr>
          <a:xfrm>
            <a:off x="7926055" y="1231989"/>
            <a:ext cx="3969731" cy="5034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457200" lvl="1" indent="0" algn="ctr">
              <a:spcBef>
                <a:spcPts val="500"/>
              </a:spcBef>
              <a:buSzPct val="100000"/>
              <a:defRPr sz="25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/>
              <a:t>Экспериментальные программы</a:t>
            </a:r>
            <a:r>
              <a:rPr lang="en-US" dirty="0"/>
              <a:t>:</a:t>
            </a:r>
            <a:endParaRPr lang="ru-RU" dirty="0"/>
          </a:p>
          <a:p>
            <a:pPr marL="180000" lvl="1" indent="0" algn="ctr">
              <a:buSzPct val="100000"/>
              <a:defRPr sz="25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dirty="0"/>
          </a:p>
          <a:p>
            <a:pPr marL="914400" lvl="1" indent="-457200">
              <a:spcBef>
                <a:spcPts val="500"/>
              </a:spcBef>
              <a:buSzPct val="100000"/>
              <a:buFont typeface="+mj-lt"/>
              <a:buAutoNum type="arabicParenR"/>
              <a:defRPr sz="25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/>
              <a:t>Столкновение тяжелых ионов (золото)</a:t>
            </a:r>
            <a:br>
              <a:rPr dirty="0"/>
            </a:br>
            <a:endParaRPr dirty="0"/>
          </a:p>
          <a:p>
            <a:pPr marL="914400" lvl="1" indent="-457200">
              <a:spcBef>
                <a:spcPts val="500"/>
              </a:spcBef>
              <a:buSzPct val="100000"/>
              <a:buFont typeface="+mj-lt"/>
              <a:buAutoNum type="arabicParenR"/>
              <a:defRPr sz="25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2500" dirty="0">
                <a:sym typeface="Times New Roman"/>
              </a:rPr>
              <a:t>Поляризованная программа (протоны + дейтроны)</a:t>
            </a:r>
          </a:p>
          <a:p>
            <a:pPr marL="914400" lvl="1" indent="-457200">
              <a:lnSpc>
                <a:spcPct val="110000"/>
              </a:lnSpc>
              <a:spcBef>
                <a:spcPts val="500"/>
              </a:spcBef>
              <a:buSzPct val="100000"/>
              <a:buFont typeface="+mj-lt"/>
              <a:buAutoNum type="arabicParenR"/>
              <a:defRPr sz="25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ru-RU" dirty="0"/>
          </a:p>
        </p:txBody>
      </p:sp>
      <p:pic>
        <p:nvPicPr>
          <p:cNvPr id="16" name="Picture 2" descr="Welcome to NICA days 2019 and IVth MPD Collaboration Meeting in Warsaw  (21-25 October 2019) · Indico">
            <a:extLst>
              <a:ext uri="{FF2B5EF4-FFF2-40B4-BE49-F238E27FC236}">
                <a16:creationId xmlns:a16="http://schemas.microsoft.com/office/drawing/2014/main" id="{F3652451-48A3-BC45-9322-104DAFD53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11" y="6420354"/>
            <a:ext cx="848909" cy="44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タイトル 1">
            <a:extLst>
              <a:ext uri="{FF2B5EF4-FFF2-40B4-BE49-F238E27FC236}">
                <a16:creationId xmlns:a16="http://schemas.microsoft.com/office/drawing/2014/main" id="{EECFF2CF-3EFD-3B4C-A47B-7B93477751F9}"/>
              </a:ext>
            </a:extLst>
          </p:cNvPr>
          <p:cNvSpPr txBox="1"/>
          <p:nvPr/>
        </p:nvSpPr>
        <p:spPr>
          <a:xfrm>
            <a:off x="0" y="0"/>
            <a:ext cx="12192000" cy="735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3900" b="1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/>
              <a:t>Ускорительный комплекс коллайдера </a:t>
            </a:r>
            <a:r>
              <a:rPr lang="en-US" dirty="0"/>
              <a:t>NICA</a:t>
            </a:r>
          </a:p>
        </p:txBody>
      </p:sp>
      <p:sp>
        <p:nvSpPr>
          <p:cNvPr id="12" name="日付プレースホルダー 14">
            <a:extLst>
              <a:ext uri="{FF2B5EF4-FFF2-40B4-BE49-F238E27FC236}">
                <a16:creationId xmlns:a16="http://schemas.microsoft.com/office/drawing/2014/main" id="{A70EFCCB-EF96-9040-A880-B59C1C01207F}"/>
              </a:ext>
            </a:extLst>
          </p:cNvPr>
          <p:cNvSpPr txBox="1"/>
          <p:nvPr/>
        </p:nvSpPr>
        <p:spPr>
          <a:xfrm>
            <a:off x="1147923" y="6526292"/>
            <a:ext cx="86239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/>
              <a:t>27</a:t>
            </a:r>
            <a:r>
              <a:rPr dirty="0"/>
              <a:t>/11/20</a:t>
            </a:r>
            <a:r>
              <a:rPr lang="ru-RU" dirty="0"/>
              <a:t>20</a:t>
            </a:r>
            <a:endParaRPr dirty="0"/>
          </a:p>
        </p:txBody>
      </p:sp>
      <p:sp>
        <p:nvSpPr>
          <p:cNvPr id="17" name="テキスト ボックス 91">
            <a:extLst>
              <a:ext uri="{FF2B5EF4-FFF2-40B4-BE49-F238E27FC236}">
                <a16:creationId xmlns:a16="http://schemas.microsoft.com/office/drawing/2014/main" id="{BE670B32-9AA8-8C43-AAAB-90A83E0331CB}"/>
              </a:ext>
            </a:extLst>
          </p:cNvPr>
          <p:cNvSpPr txBox="1"/>
          <p:nvPr/>
        </p:nvSpPr>
        <p:spPr>
          <a:xfrm>
            <a:off x="2269671" y="6426948"/>
            <a:ext cx="7652658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/>
              <a:t>63-я Всероссийская научная конференция МФТИ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/>
              <a:t>Москва</a:t>
            </a:r>
            <a:r>
              <a:rPr lang="en-US" dirty="0"/>
              <a:t>, 2020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735880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正方形/長方形 43"/>
          <p:cNvSpPr/>
          <p:nvPr/>
        </p:nvSpPr>
        <p:spPr>
          <a:xfrm>
            <a:off x="0" y="6433375"/>
            <a:ext cx="12192000" cy="431330"/>
          </a:xfrm>
          <a:prstGeom prst="rect">
            <a:avLst/>
          </a:prstGeom>
          <a:solidFill>
            <a:srgbClr val="130D7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2" name="88ae095048.jpg" descr="88ae095048.jpg">
            <a:extLst>
              <a:ext uri="{FF2B5EF4-FFF2-40B4-BE49-F238E27FC236}">
                <a16:creationId xmlns:a16="http://schemas.microsoft.com/office/drawing/2014/main" id="{52291B2F-12AC-054A-BBF4-2682C0492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8388" y="6409888"/>
            <a:ext cx="463612" cy="454817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スライド番号プレースホルダー 16">
            <a:extLst>
              <a:ext uri="{FF2B5EF4-FFF2-40B4-BE49-F238E27FC236}">
                <a16:creationId xmlns:a16="http://schemas.microsoft.com/office/drawing/2014/main" id="{F3D8A516-EF4D-F444-9DE8-CE0D8DBE7547}"/>
              </a:ext>
            </a:extLst>
          </p:cNvPr>
          <p:cNvSpPr txBox="1">
            <a:spLocks/>
          </p:cNvSpPr>
          <p:nvPr/>
        </p:nvSpPr>
        <p:spPr>
          <a:xfrm>
            <a:off x="11489375" y="6511307"/>
            <a:ext cx="180341" cy="275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17" name="タイトル 1">
            <a:extLst>
              <a:ext uri="{FF2B5EF4-FFF2-40B4-BE49-F238E27FC236}">
                <a16:creationId xmlns:a16="http://schemas.microsoft.com/office/drawing/2014/main" id="{E56012EA-C3CB-AE4E-9BC3-AA286190F078}"/>
              </a:ext>
            </a:extLst>
          </p:cNvPr>
          <p:cNvSpPr txBox="1"/>
          <p:nvPr/>
        </p:nvSpPr>
        <p:spPr>
          <a:xfrm>
            <a:off x="0" y="0"/>
            <a:ext cx="12192000" cy="735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3900" b="1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/>
              <a:t>Сравнение ускорительных опций</a:t>
            </a:r>
            <a:endParaRPr lang="en-US" dirty="0"/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1F954730-802C-454C-8442-90BD9FB5A0B1}"/>
              </a:ext>
            </a:extLst>
          </p:cNvPr>
          <p:cNvCxnSpPr>
            <a:cxnSpLocks/>
          </p:cNvCxnSpPr>
          <p:nvPr/>
        </p:nvCxnSpPr>
        <p:spPr>
          <a:xfrm>
            <a:off x="0" y="799595"/>
            <a:ext cx="12196311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Welcome to NICA days 2019 and IVth MPD Collaboration Meeting in Warsaw  (21-25 October 2019) · Indico">
            <a:extLst>
              <a:ext uri="{FF2B5EF4-FFF2-40B4-BE49-F238E27FC236}">
                <a16:creationId xmlns:a16="http://schemas.microsoft.com/office/drawing/2014/main" id="{F3652451-48A3-BC45-9322-104DAFD53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11" y="6420354"/>
            <a:ext cx="848909" cy="44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Таблица 6">
                <a:extLst>
                  <a:ext uri="{FF2B5EF4-FFF2-40B4-BE49-F238E27FC236}">
                    <a16:creationId xmlns:a16="http://schemas.microsoft.com/office/drawing/2014/main" id="{2268DD1F-2697-4647-87B7-16B78D52D5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3961472"/>
                  </p:ext>
                </p:extLst>
              </p:nvPr>
            </p:nvGraphicFramePr>
            <p:xfrm>
              <a:off x="576580" y="1257506"/>
              <a:ext cx="11038839" cy="47322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9613">
                      <a:extLst>
                        <a:ext uri="{9D8B030D-6E8A-4147-A177-3AD203B41FA5}">
                          <a16:colId xmlns:a16="http://schemas.microsoft.com/office/drawing/2014/main" val="1359475414"/>
                        </a:ext>
                      </a:extLst>
                    </a:gridCol>
                    <a:gridCol w="3679613">
                      <a:extLst>
                        <a:ext uri="{9D8B030D-6E8A-4147-A177-3AD203B41FA5}">
                          <a16:colId xmlns:a16="http://schemas.microsoft.com/office/drawing/2014/main" val="1045102017"/>
                        </a:ext>
                      </a:extLst>
                    </a:gridCol>
                    <a:gridCol w="3679613">
                      <a:extLst>
                        <a:ext uri="{9D8B030D-6E8A-4147-A177-3AD203B41FA5}">
                          <a16:colId xmlns:a16="http://schemas.microsoft.com/office/drawing/2014/main" val="3670921075"/>
                        </a:ext>
                      </a:extLst>
                    </a:gridCol>
                  </a:tblGrid>
                  <a:tr h="962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5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Эксперименты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Тяжелоионная опция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5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Протонная опция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18990936"/>
                      </a:ext>
                    </a:extLst>
                  </a:tr>
                  <a:tr h="962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5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Частицы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5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Золото </a:t>
                          </a:r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ru-RU" sz="2400" b="0" i="1" u="none" strike="noStrike" cap="none" spc="0" baseline="0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游ゴシック"/>
                                    </a:rPr>
                                  </m:ctrlPr>
                                </m:sPrePr>
                                <m:sub>
                                  <m:r>
                                    <a:rPr lang="ru-RU" sz="2400" b="0" i="1" u="none" strike="noStrike" cap="none" spc="0" baseline="0">
                                      <a:solidFill>
                                        <a:srgbClr val="00206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游ゴシック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ru-RU" sz="2400" b="0" i="1" u="none" strike="noStrike" cap="none" spc="0" baseline="0">
                                      <a:solidFill>
                                        <a:srgbClr val="00206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游ゴシック"/>
                                    </a:rPr>
                                    <m:t>79</m:t>
                                  </m:r>
                                </m:sup>
                                <m:e>
                                  <m:r>
                                    <a:rPr lang="ru-RU" sz="2400" b="0" i="1" u="none" strike="noStrike" cap="none" spc="0" baseline="0">
                                      <a:solidFill>
                                        <a:srgbClr val="00206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游ゴシック"/>
                                    </a:rPr>
                                    <m:t>𝐴</m:t>
                                  </m:r>
                                </m:e>
                              </m:sPre>
                              <m:sSub>
                                <m:sSubPr>
                                  <m:ctrlPr>
                                    <a:rPr lang="ru-RU" sz="2400" b="0" i="1" u="none" strike="noStrike" cap="none" spc="0" baseline="0">
                                      <a:solidFill>
                                        <a:srgbClr val="00206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游ゴシック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b="0" i="1" u="none" strike="noStrike" cap="none" spc="0" baseline="0">
                                      <a:solidFill>
                                        <a:srgbClr val="00206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游ゴシック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ru-RU" sz="2400" b="0" i="1" u="none" strike="noStrike" cap="none" spc="0" baseline="0">
                                      <a:solidFill>
                                        <a:srgbClr val="00206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游ゴシック"/>
                                    </a:rPr>
                                    <m:t>197</m:t>
                                  </m:r>
                                </m:sub>
                              </m:sSub>
                            </m:oMath>
                          </a14:m>
                          <a:r>
                            <a:rPr lang="ru-RU" sz="2400" b="0" i="0" u="none" strike="noStrike" cap="none" spc="0" baseline="0" dirty="0">
                              <a:solidFill>
                                <a:srgbClr val="002060"/>
                              </a:solidFill>
                              <a:effectLst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sym typeface="游ゴシック"/>
                            </a:rPr>
                            <a:t> </a:t>
                          </a:r>
                          <a:endParaRPr lang="ru-RU" sz="2400" dirty="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5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Протоны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4041897"/>
                      </a:ext>
                    </a:extLst>
                  </a:tr>
                  <a:tr h="96260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5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Магнитная жесткость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2500" b="0" i="1" u="none" strike="noStrike" cap="none" spc="0" baseline="0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游ゴシック"/>
                                    </a:rPr>
                                  </m:ctrlPr>
                                </m:sSubPr>
                                <m:e>
                                  <m:r>
                                    <a:rPr lang="ru-RU" sz="2500" b="0" i="1" u="none" strike="noStrike" cap="none" spc="0" baseline="0">
                                      <a:solidFill>
                                        <a:srgbClr val="00206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游ゴシック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ru-RU" sz="2500" b="0" i="1" u="none" strike="noStrike" cap="none" spc="0" baseline="0">
                                      <a:solidFill>
                                        <a:srgbClr val="00206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游ゴシック"/>
                                    </a:rPr>
                                    <m:t>𝑎𝑟𝑐</m:t>
                                  </m:r>
                                </m:sub>
                              </m:sSub>
                              <m:r>
                                <a:rPr lang="ru-RU" sz="2500" b="0" i="0" u="none" strike="noStrike" cap="none" spc="0" baseline="0">
                                  <a:solidFill>
                                    <a:srgbClr val="00206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游ゴシック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ru-RU" sz="2500" b="0" i="1" u="none" strike="noStrike" cap="none" spc="0" baseline="0">
                                      <a:solidFill>
                                        <a:srgbClr val="00206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游ゴシック"/>
                                    </a:rPr>
                                  </m:ctrlPr>
                                </m:sSubPr>
                                <m:e>
                                  <m:r>
                                    <a:rPr lang="ru-RU" sz="2500" b="0" i="1" u="none" strike="noStrike" cap="none" spc="0" baseline="0">
                                      <a:solidFill>
                                        <a:srgbClr val="00206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游ゴシック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ru-RU" sz="2500" b="0" i="1" u="none" strike="noStrike" cap="none" spc="0" baseline="0">
                                      <a:solidFill>
                                        <a:srgbClr val="00206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游ゴシック"/>
                                    </a:rPr>
                                    <m:t>𝑏𝑒𝑛𝑑</m:t>
                                  </m:r>
                                </m:sub>
                              </m:sSub>
                            </m:oMath>
                          </a14:m>
                          <a:r>
                            <a:rPr lang="ru-RU" sz="2500" dirty="0">
                              <a:solidFill>
                                <a:srgbClr val="00206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ru-RU" sz="2500" dirty="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5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5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2634749"/>
                      </a:ext>
                    </a:extLst>
                  </a:tr>
                  <a:tr h="9222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5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Энергия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500" b="0" i="0" u="none" strike="noStrike" cap="none" spc="0" baseline="0" dirty="0">
                              <a:solidFill>
                                <a:srgbClr val="002060"/>
                              </a:solidFill>
                              <a:effectLst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sym typeface="游ゴシック"/>
                            </a:rPr>
                            <a:t>4,5 </a:t>
                          </a:r>
                          <a:r>
                            <a:rPr lang="ru-RU" sz="2500" b="0" i="0" u="none" strike="noStrike" cap="none" spc="0" baseline="0" dirty="0">
                              <a:solidFill>
                                <a:srgbClr val="002060"/>
                              </a:solidFill>
                              <a:effectLst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sym typeface="游ゴシック"/>
                            </a:rPr>
                            <a:t>ГэВ/нуклон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5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12,4 ГэВ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34422922"/>
                      </a:ext>
                    </a:extLst>
                  </a:tr>
                  <a:tr h="9222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2400" b="0" i="1" u="none" strike="noStrike" cap="none" spc="0" baseline="0" smtClean="0">
                                  <a:solidFill>
                                    <a:srgbClr val="00206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游ゴシック"/>
                                </a:rPr>
                                <m:t>γ</m:t>
                              </m:r>
                            </m:oMath>
                          </a14:m>
                          <a:r>
                            <a:rPr lang="en-US" sz="25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25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критическая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u="none" strike="noStrike" cap="none" spc="0" baseline="0" smtClean="0">
                                    <a:solidFill>
                                      <a:srgbClr val="00206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游ゴシック"/>
                                  </a:rPr>
                                  <m:t>7,1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5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5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&gt; </a:t>
                          </a:r>
                          <a:r>
                            <a:rPr lang="ru-RU" sz="250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 </a:t>
                          </a:r>
                          <a:endParaRPr lang="ru-RU" sz="2500" dirty="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7162030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Таблица 6">
                <a:extLst>
                  <a:ext uri="{FF2B5EF4-FFF2-40B4-BE49-F238E27FC236}">
                    <a16:creationId xmlns:a16="http://schemas.microsoft.com/office/drawing/2014/main" id="{2268DD1F-2697-4647-87B7-16B78D52D5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3961472"/>
                  </p:ext>
                </p:extLst>
              </p:nvPr>
            </p:nvGraphicFramePr>
            <p:xfrm>
              <a:off x="576580" y="1257506"/>
              <a:ext cx="11038839" cy="47322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9613">
                      <a:extLst>
                        <a:ext uri="{9D8B030D-6E8A-4147-A177-3AD203B41FA5}">
                          <a16:colId xmlns:a16="http://schemas.microsoft.com/office/drawing/2014/main" val="1359475414"/>
                        </a:ext>
                      </a:extLst>
                    </a:gridCol>
                    <a:gridCol w="3679613">
                      <a:extLst>
                        <a:ext uri="{9D8B030D-6E8A-4147-A177-3AD203B41FA5}">
                          <a16:colId xmlns:a16="http://schemas.microsoft.com/office/drawing/2014/main" val="1045102017"/>
                        </a:ext>
                      </a:extLst>
                    </a:gridCol>
                    <a:gridCol w="3679613">
                      <a:extLst>
                        <a:ext uri="{9D8B030D-6E8A-4147-A177-3AD203B41FA5}">
                          <a16:colId xmlns:a16="http://schemas.microsoft.com/office/drawing/2014/main" val="3670921075"/>
                        </a:ext>
                      </a:extLst>
                    </a:gridCol>
                  </a:tblGrid>
                  <a:tr h="962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5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Эксперименты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Тяжелоионная опция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5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Протонная опция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18990936"/>
                      </a:ext>
                    </a:extLst>
                  </a:tr>
                  <a:tr h="962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5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Частицы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0345" t="-101316" r="-100000" b="-290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5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Протоны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4041897"/>
                      </a:ext>
                    </a:extLst>
                  </a:tr>
                  <a:tr h="962603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45" t="-201316" r="-200000" b="-190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5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5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2634749"/>
                      </a:ext>
                    </a:extLst>
                  </a:tr>
                  <a:tr h="9222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5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Энергия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500" b="0" i="0" u="none" strike="noStrike" cap="none" spc="0" baseline="0" dirty="0">
                              <a:solidFill>
                                <a:srgbClr val="002060"/>
                              </a:solidFill>
                              <a:effectLst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sym typeface="游ゴシック"/>
                            </a:rPr>
                            <a:t>4,5 </a:t>
                          </a:r>
                          <a:r>
                            <a:rPr lang="ru-RU" sz="2500" b="0" i="0" u="none" strike="noStrike" cap="none" spc="0" baseline="0" dirty="0">
                              <a:solidFill>
                                <a:srgbClr val="002060"/>
                              </a:solidFill>
                              <a:effectLst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sym typeface="游ゴシック"/>
                            </a:rPr>
                            <a:t>ГэВ/нуклон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5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12,4 ГэВ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34422922"/>
                      </a:ext>
                    </a:extLst>
                  </a:tr>
                  <a:tr h="92223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45" t="-412329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0345" t="-412329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5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5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&gt; </a:t>
                          </a:r>
                          <a:r>
                            <a:rPr lang="ru-RU" sz="250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 </a:t>
                          </a:r>
                          <a:endParaRPr lang="ru-RU" sz="2500" dirty="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716203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日付プレースホルダー 14">
            <a:extLst>
              <a:ext uri="{FF2B5EF4-FFF2-40B4-BE49-F238E27FC236}">
                <a16:creationId xmlns:a16="http://schemas.microsoft.com/office/drawing/2014/main" id="{278C5546-609C-CB49-8BF9-0FBB682976FC}"/>
              </a:ext>
            </a:extLst>
          </p:cNvPr>
          <p:cNvSpPr txBox="1"/>
          <p:nvPr/>
        </p:nvSpPr>
        <p:spPr>
          <a:xfrm>
            <a:off x="1147923" y="6526292"/>
            <a:ext cx="86239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/>
              <a:t>27</a:t>
            </a:r>
            <a:r>
              <a:rPr dirty="0"/>
              <a:t>/11/20</a:t>
            </a:r>
            <a:r>
              <a:rPr lang="ru-RU" dirty="0"/>
              <a:t>20</a:t>
            </a:r>
            <a:endParaRPr dirty="0"/>
          </a:p>
        </p:txBody>
      </p:sp>
      <p:sp>
        <p:nvSpPr>
          <p:cNvPr id="13" name="テキスト ボックス 91">
            <a:extLst>
              <a:ext uri="{FF2B5EF4-FFF2-40B4-BE49-F238E27FC236}">
                <a16:creationId xmlns:a16="http://schemas.microsoft.com/office/drawing/2014/main" id="{55CA9C74-5032-DF4F-B551-9A5614775A40}"/>
              </a:ext>
            </a:extLst>
          </p:cNvPr>
          <p:cNvSpPr txBox="1"/>
          <p:nvPr/>
        </p:nvSpPr>
        <p:spPr>
          <a:xfrm>
            <a:off x="2269671" y="6426948"/>
            <a:ext cx="7652658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/>
              <a:t>63-я Всероссийская научная конференция МФТИ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/>
              <a:t>Москва</a:t>
            </a:r>
            <a:r>
              <a:rPr lang="en-US" dirty="0"/>
              <a:t>, 2020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934760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正方形/長方形 43"/>
          <p:cNvSpPr/>
          <p:nvPr/>
        </p:nvSpPr>
        <p:spPr>
          <a:xfrm>
            <a:off x="0" y="6433375"/>
            <a:ext cx="12192000" cy="431330"/>
          </a:xfrm>
          <a:prstGeom prst="rect">
            <a:avLst/>
          </a:prstGeom>
          <a:solidFill>
            <a:srgbClr val="130D7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2" name="88ae095048.jpg" descr="88ae095048.jpg">
            <a:extLst>
              <a:ext uri="{FF2B5EF4-FFF2-40B4-BE49-F238E27FC236}">
                <a16:creationId xmlns:a16="http://schemas.microsoft.com/office/drawing/2014/main" id="{52291B2F-12AC-054A-BBF4-2682C0492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8388" y="6409888"/>
            <a:ext cx="463612" cy="454817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スライド番号プレースホルダー 16">
            <a:extLst>
              <a:ext uri="{FF2B5EF4-FFF2-40B4-BE49-F238E27FC236}">
                <a16:creationId xmlns:a16="http://schemas.microsoft.com/office/drawing/2014/main" id="{F3D8A516-EF4D-F444-9DE8-CE0D8DBE7547}"/>
              </a:ext>
            </a:extLst>
          </p:cNvPr>
          <p:cNvSpPr txBox="1">
            <a:spLocks/>
          </p:cNvSpPr>
          <p:nvPr/>
        </p:nvSpPr>
        <p:spPr>
          <a:xfrm>
            <a:off x="11489375" y="6511307"/>
            <a:ext cx="180341" cy="275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17" name="タイトル 1">
            <a:extLst>
              <a:ext uri="{FF2B5EF4-FFF2-40B4-BE49-F238E27FC236}">
                <a16:creationId xmlns:a16="http://schemas.microsoft.com/office/drawing/2014/main" id="{E56012EA-C3CB-AE4E-9BC3-AA286190F078}"/>
              </a:ext>
            </a:extLst>
          </p:cNvPr>
          <p:cNvSpPr txBox="1"/>
          <p:nvPr/>
        </p:nvSpPr>
        <p:spPr>
          <a:xfrm>
            <a:off x="1831397" y="0"/>
            <a:ext cx="8693538" cy="735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3900" b="1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/>
              <a:t>Модуляция дисперсионной функции</a:t>
            </a:r>
            <a:endParaRPr lang="en-US" dirty="0"/>
          </a:p>
        </p:txBody>
      </p:sp>
      <p:sp>
        <p:nvSpPr>
          <p:cNvPr id="18" name="コンテンツ プレースホルダー 1">
            <a:extLst>
              <a:ext uri="{FF2B5EF4-FFF2-40B4-BE49-F238E27FC236}">
                <a16:creationId xmlns:a16="http://schemas.microsoft.com/office/drawing/2014/main" id="{B1B5A849-EB62-E842-B0D0-142994B83A4A}"/>
              </a:ext>
            </a:extLst>
          </p:cNvPr>
          <p:cNvSpPr txBox="1"/>
          <p:nvPr/>
        </p:nvSpPr>
        <p:spPr>
          <a:xfrm>
            <a:off x="-2156" y="1019370"/>
            <a:ext cx="12192000" cy="611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457200" lvl="1" indent="0" algn="ctr">
              <a:lnSpc>
                <a:spcPct val="110000"/>
              </a:lnSpc>
              <a:spcBef>
                <a:spcPts val="500"/>
              </a:spcBef>
              <a:buSzPct val="100000"/>
              <a:defRPr sz="25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/>
              <a:t>Коэффициент расширения орбиты (</a:t>
            </a:r>
            <a:r>
              <a:rPr lang="en-US" dirty="0"/>
              <a:t>momentum compaction factor)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1F954730-802C-454C-8442-90BD9FB5A0B1}"/>
              </a:ext>
            </a:extLst>
          </p:cNvPr>
          <p:cNvCxnSpPr>
            <a:cxnSpLocks/>
          </p:cNvCxnSpPr>
          <p:nvPr/>
        </p:nvCxnSpPr>
        <p:spPr>
          <a:xfrm>
            <a:off x="0" y="799595"/>
            <a:ext cx="12196311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Welcome to NICA days 2019 and IVth MPD Collaboration Meeting in Warsaw  (21-25 October 2019) · Indico">
            <a:extLst>
              <a:ext uri="{FF2B5EF4-FFF2-40B4-BE49-F238E27FC236}">
                <a16:creationId xmlns:a16="http://schemas.microsoft.com/office/drawing/2014/main" id="{F3652451-48A3-BC45-9322-104DAFD53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11" y="6420354"/>
            <a:ext cx="848909" cy="44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3FC5451-A3F4-F64F-8613-44AFA8EBA6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551" y="1621376"/>
            <a:ext cx="3208898" cy="120173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39B8C06-9846-B540-B66F-053BD126D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555" y="3329508"/>
            <a:ext cx="3568265" cy="959647"/>
          </a:xfrm>
          <a:prstGeom prst="rect">
            <a:avLst/>
          </a:prstGeom>
        </p:spPr>
      </p:pic>
      <p:sp>
        <p:nvSpPr>
          <p:cNvPr id="20" name="コンテンツ プレースホルダー 1">
            <a:extLst>
              <a:ext uri="{FF2B5EF4-FFF2-40B4-BE49-F238E27FC236}">
                <a16:creationId xmlns:a16="http://schemas.microsoft.com/office/drawing/2014/main" id="{83A16B60-D4E7-E045-AC71-A78D8C481C32}"/>
              </a:ext>
            </a:extLst>
          </p:cNvPr>
          <p:cNvSpPr txBox="1"/>
          <p:nvPr/>
        </p:nvSpPr>
        <p:spPr>
          <a:xfrm>
            <a:off x="-6467" y="2812133"/>
            <a:ext cx="12196311" cy="611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457200" lvl="1" indent="0" algn="ctr">
              <a:lnSpc>
                <a:spcPct val="110000"/>
              </a:lnSpc>
              <a:spcBef>
                <a:spcPts val="500"/>
              </a:spcBef>
              <a:buSzPct val="100000"/>
              <a:defRPr sz="25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/>
              <a:t>Уравнение для дисперсионной функции с периодической переменной фокусировкой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EDBDFDE-F125-2641-ABB7-C7FEAEEB91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416" y="4387307"/>
            <a:ext cx="3111500" cy="520700"/>
          </a:xfrm>
          <a:prstGeom prst="rect">
            <a:avLst/>
          </a:prstGeom>
        </p:spPr>
      </p:pic>
      <p:sp>
        <p:nvSpPr>
          <p:cNvPr id="25" name="コンテンツ プレースホルダー 1">
            <a:extLst>
              <a:ext uri="{FF2B5EF4-FFF2-40B4-BE49-F238E27FC236}">
                <a16:creationId xmlns:a16="http://schemas.microsoft.com/office/drawing/2014/main" id="{DBCA3C8F-8360-F44E-9050-8C578853B38B}"/>
              </a:ext>
            </a:extLst>
          </p:cNvPr>
          <p:cNvSpPr txBox="1"/>
          <p:nvPr/>
        </p:nvSpPr>
        <p:spPr>
          <a:xfrm>
            <a:off x="1147923" y="5327042"/>
            <a:ext cx="4314022" cy="611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457200" lvl="1" indent="0" algn="ctr">
              <a:lnSpc>
                <a:spcPct val="110000"/>
              </a:lnSpc>
              <a:spcBef>
                <a:spcPts val="500"/>
              </a:spcBef>
              <a:buSzPct val="100000"/>
              <a:defRPr sz="25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2000" dirty="0"/>
              <a:t>градиент магнитооптических линз</a:t>
            </a:r>
          </a:p>
        </p:txBody>
      </p:sp>
      <p:sp>
        <p:nvSpPr>
          <p:cNvPr id="27" name="コンテンツ プレースホルダー 1">
            <a:extLst>
              <a:ext uri="{FF2B5EF4-FFF2-40B4-BE49-F238E27FC236}">
                <a16:creationId xmlns:a16="http://schemas.microsoft.com/office/drawing/2014/main" id="{F78B0078-4246-914E-8FF8-4211B305F666}"/>
              </a:ext>
            </a:extLst>
          </p:cNvPr>
          <p:cNvSpPr txBox="1"/>
          <p:nvPr/>
        </p:nvSpPr>
        <p:spPr>
          <a:xfrm>
            <a:off x="6468909" y="5302812"/>
            <a:ext cx="5259479" cy="611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457200" lvl="1" indent="0" algn="ctr">
              <a:lnSpc>
                <a:spcPct val="110000"/>
              </a:lnSpc>
              <a:spcBef>
                <a:spcPts val="500"/>
              </a:spcBef>
              <a:buSzPct val="100000"/>
              <a:defRPr sz="25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2000" dirty="0"/>
              <a:t>суперпериодическая модуляция градиента</a:t>
            </a:r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EE60B2C7-9478-5E4A-8F43-061A1CF12E9C}"/>
              </a:ext>
            </a:extLst>
          </p:cNvPr>
          <p:cNvCxnSpPr>
            <a:cxnSpLocks/>
          </p:cNvCxnSpPr>
          <p:nvPr/>
        </p:nvCxnSpPr>
        <p:spPr>
          <a:xfrm flipH="1">
            <a:off x="4558204" y="4897359"/>
            <a:ext cx="1240332" cy="429683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5" name="Открывающая фигурная скобка 34">
            <a:extLst>
              <a:ext uri="{FF2B5EF4-FFF2-40B4-BE49-F238E27FC236}">
                <a16:creationId xmlns:a16="http://schemas.microsoft.com/office/drawing/2014/main" id="{97B21442-6EB8-E041-AE6D-43CA6BF5A34E}"/>
              </a:ext>
            </a:extLst>
          </p:cNvPr>
          <p:cNvSpPr/>
          <p:nvPr/>
        </p:nvSpPr>
        <p:spPr>
          <a:xfrm rot="16200000">
            <a:off x="5727881" y="4618193"/>
            <a:ext cx="141309" cy="426767"/>
          </a:xfrm>
          <a:prstGeom prst="leftBrac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A176C3EA-01A0-9F43-8C41-7287E0F205F1}"/>
              </a:ext>
            </a:extLst>
          </p:cNvPr>
          <p:cNvCxnSpPr>
            <a:cxnSpLocks/>
          </p:cNvCxnSpPr>
          <p:nvPr/>
        </p:nvCxnSpPr>
        <p:spPr>
          <a:xfrm>
            <a:off x="7414950" y="4891857"/>
            <a:ext cx="1240332" cy="429683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Открывающая фигурная скобка 45">
            <a:extLst>
              <a:ext uri="{FF2B5EF4-FFF2-40B4-BE49-F238E27FC236}">
                <a16:creationId xmlns:a16="http://schemas.microsoft.com/office/drawing/2014/main" id="{862FE857-6A05-0A4F-B038-8DD80AFFF0EA}"/>
              </a:ext>
            </a:extLst>
          </p:cNvPr>
          <p:cNvSpPr/>
          <p:nvPr/>
        </p:nvSpPr>
        <p:spPr>
          <a:xfrm rot="16200000">
            <a:off x="7344295" y="4554140"/>
            <a:ext cx="141309" cy="534941"/>
          </a:xfrm>
          <a:prstGeom prst="leftBrac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1" name="日付プレースホルダー 14">
            <a:extLst>
              <a:ext uri="{FF2B5EF4-FFF2-40B4-BE49-F238E27FC236}">
                <a16:creationId xmlns:a16="http://schemas.microsoft.com/office/drawing/2014/main" id="{97F22458-9CDA-5440-BA3E-472EF2E000BE}"/>
              </a:ext>
            </a:extLst>
          </p:cNvPr>
          <p:cNvSpPr txBox="1"/>
          <p:nvPr/>
        </p:nvSpPr>
        <p:spPr>
          <a:xfrm>
            <a:off x="1147923" y="6526292"/>
            <a:ext cx="86239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/>
              <a:t>27</a:t>
            </a:r>
            <a:r>
              <a:rPr dirty="0"/>
              <a:t>/11/20</a:t>
            </a:r>
            <a:r>
              <a:rPr lang="ru-RU" dirty="0"/>
              <a:t>20</a:t>
            </a:r>
            <a:endParaRPr dirty="0"/>
          </a:p>
        </p:txBody>
      </p:sp>
      <p:sp>
        <p:nvSpPr>
          <p:cNvPr id="22" name="テキスト ボックス 91">
            <a:extLst>
              <a:ext uri="{FF2B5EF4-FFF2-40B4-BE49-F238E27FC236}">
                <a16:creationId xmlns:a16="http://schemas.microsoft.com/office/drawing/2014/main" id="{AA5C6F5D-1090-3740-8F69-4CE2D4D6A2A8}"/>
              </a:ext>
            </a:extLst>
          </p:cNvPr>
          <p:cNvSpPr txBox="1"/>
          <p:nvPr/>
        </p:nvSpPr>
        <p:spPr>
          <a:xfrm>
            <a:off x="2269671" y="6426948"/>
            <a:ext cx="7652658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/>
              <a:t>63-я Всероссийская научная конференция МФТИ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/>
              <a:t>Москва</a:t>
            </a:r>
            <a:r>
              <a:rPr lang="en-US" dirty="0"/>
              <a:t>, 2020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537573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正方形/長方形 43"/>
          <p:cNvSpPr/>
          <p:nvPr/>
        </p:nvSpPr>
        <p:spPr>
          <a:xfrm>
            <a:off x="0" y="6433375"/>
            <a:ext cx="12192000" cy="431330"/>
          </a:xfrm>
          <a:prstGeom prst="rect">
            <a:avLst/>
          </a:prstGeom>
          <a:solidFill>
            <a:srgbClr val="130D7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2" name="88ae095048.jpg" descr="88ae095048.jpg">
            <a:extLst>
              <a:ext uri="{FF2B5EF4-FFF2-40B4-BE49-F238E27FC236}">
                <a16:creationId xmlns:a16="http://schemas.microsoft.com/office/drawing/2014/main" id="{52291B2F-12AC-054A-BBF4-2682C0492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8388" y="6409888"/>
            <a:ext cx="463612" cy="454817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スライド番号プレースホルダー 16">
            <a:extLst>
              <a:ext uri="{FF2B5EF4-FFF2-40B4-BE49-F238E27FC236}">
                <a16:creationId xmlns:a16="http://schemas.microsoft.com/office/drawing/2014/main" id="{F3D8A516-EF4D-F444-9DE8-CE0D8DBE7547}"/>
              </a:ext>
            </a:extLst>
          </p:cNvPr>
          <p:cNvSpPr txBox="1">
            <a:spLocks/>
          </p:cNvSpPr>
          <p:nvPr/>
        </p:nvSpPr>
        <p:spPr>
          <a:xfrm>
            <a:off x="11489375" y="6511307"/>
            <a:ext cx="180341" cy="275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17" name="タイトル 1">
            <a:extLst>
              <a:ext uri="{FF2B5EF4-FFF2-40B4-BE49-F238E27FC236}">
                <a16:creationId xmlns:a16="http://schemas.microsoft.com/office/drawing/2014/main" id="{E56012EA-C3CB-AE4E-9BC3-AA286190F078}"/>
              </a:ext>
            </a:extLst>
          </p:cNvPr>
          <p:cNvSpPr txBox="1"/>
          <p:nvPr/>
        </p:nvSpPr>
        <p:spPr>
          <a:xfrm>
            <a:off x="404734" y="0"/>
            <a:ext cx="11602387" cy="735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3900" b="1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/>
              <a:t>Модуляция дисперсионной функции 2</a:t>
            </a:r>
            <a:endParaRPr lang="en-US" dirty="0"/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1F954730-802C-454C-8442-90BD9FB5A0B1}"/>
              </a:ext>
            </a:extLst>
          </p:cNvPr>
          <p:cNvCxnSpPr>
            <a:cxnSpLocks/>
          </p:cNvCxnSpPr>
          <p:nvPr/>
        </p:nvCxnSpPr>
        <p:spPr>
          <a:xfrm>
            <a:off x="0" y="799595"/>
            <a:ext cx="12196311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Welcome to NICA days 2019 and IVth MPD Collaboration Meeting in Warsaw  (21-25 October 2019) · Indico">
            <a:extLst>
              <a:ext uri="{FF2B5EF4-FFF2-40B4-BE49-F238E27FC236}">
                <a16:creationId xmlns:a16="http://schemas.microsoft.com/office/drawing/2014/main" id="{F3652451-48A3-BC45-9322-104DAFD53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11" y="6420354"/>
            <a:ext cx="848909" cy="44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DAE6A03-B248-FE4E-AF36-6F926EC928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769" y="4004568"/>
            <a:ext cx="7286462" cy="1074866"/>
          </a:xfrm>
          <a:prstGeom prst="rect">
            <a:avLst/>
          </a:prstGeom>
        </p:spPr>
      </p:pic>
      <p:sp>
        <p:nvSpPr>
          <p:cNvPr id="22" name="コンテンツ プレースホルダー 1">
            <a:extLst>
              <a:ext uri="{FF2B5EF4-FFF2-40B4-BE49-F238E27FC236}">
                <a16:creationId xmlns:a16="http://schemas.microsoft.com/office/drawing/2014/main" id="{CB4E46E8-5EE4-D64F-A229-26859F4780E8}"/>
              </a:ext>
            </a:extLst>
          </p:cNvPr>
          <p:cNvSpPr txBox="1"/>
          <p:nvPr/>
        </p:nvSpPr>
        <p:spPr>
          <a:xfrm>
            <a:off x="0" y="3423437"/>
            <a:ext cx="12196311" cy="557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457200" lvl="1" indent="0" algn="ctr">
              <a:lnSpc>
                <a:spcPct val="110000"/>
              </a:lnSpc>
              <a:spcBef>
                <a:spcPts val="500"/>
              </a:spcBef>
              <a:buSzPct val="100000"/>
              <a:defRPr sz="25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/>
              <a:t>Для одного суперпериода коэффициент расширения орбиты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1134F06-AEC0-9E46-B67A-1A1873BBE3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3577" y="968900"/>
            <a:ext cx="7886700" cy="16256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5C9DC0D-90FB-574D-A821-DE59B2D27B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016" y="2865619"/>
            <a:ext cx="3416300" cy="4318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2ED8BDD-390A-6148-8590-B14026C773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5218341"/>
            <a:ext cx="2336800" cy="457200"/>
          </a:xfrm>
          <a:prstGeom prst="rect">
            <a:avLst/>
          </a:prstGeom>
        </p:spPr>
      </p:pic>
      <p:sp>
        <p:nvSpPr>
          <p:cNvPr id="23" name="コンテンツ プレースホルダー 1">
            <a:extLst>
              <a:ext uri="{FF2B5EF4-FFF2-40B4-BE49-F238E27FC236}">
                <a16:creationId xmlns:a16="http://schemas.microsoft.com/office/drawing/2014/main" id="{76FEC570-2E92-1A44-B201-ED3B4FC61F00}"/>
              </a:ext>
            </a:extLst>
          </p:cNvPr>
          <p:cNvSpPr txBox="1"/>
          <p:nvPr/>
        </p:nvSpPr>
        <p:spPr>
          <a:xfrm>
            <a:off x="2616550" y="5803699"/>
            <a:ext cx="4647850" cy="611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457200" lvl="1" indent="0" algn="ctr">
              <a:lnSpc>
                <a:spcPct val="110000"/>
              </a:lnSpc>
              <a:spcBef>
                <a:spcPts val="500"/>
              </a:spcBef>
              <a:buSzPct val="100000"/>
              <a:defRPr sz="25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2000" dirty="0"/>
              <a:t>Количество суперпериодов на арке</a:t>
            </a:r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BE55D931-11D4-DA45-9C37-945FF2183F1E}"/>
              </a:ext>
            </a:extLst>
          </p:cNvPr>
          <p:cNvCxnSpPr>
            <a:cxnSpLocks/>
          </p:cNvCxnSpPr>
          <p:nvPr/>
        </p:nvCxnSpPr>
        <p:spPr>
          <a:xfrm>
            <a:off x="5042298" y="5600269"/>
            <a:ext cx="0" cy="247608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Закрывающая фигурная скобка 14">
            <a:extLst>
              <a:ext uri="{FF2B5EF4-FFF2-40B4-BE49-F238E27FC236}">
                <a16:creationId xmlns:a16="http://schemas.microsoft.com/office/drawing/2014/main" id="{0A92D1AE-EAC4-B144-977D-4AB9B4A542F8}"/>
              </a:ext>
            </a:extLst>
          </p:cNvPr>
          <p:cNvSpPr/>
          <p:nvPr/>
        </p:nvSpPr>
        <p:spPr>
          <a:xfrm rot="5400000">
            <a:off x="4999596" y="5486050"/>
            <a:ext cx="86710" cy="204952"/>
          </a:xfrm>
          <a:prstGeom prst="rightBrac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8" name="日付プレースホルダー 14">
            <a:extLst>
              <a:ext uri="{FF2B5EF4-FFF2-40B4-BE49-F238E27FC236}">
                <a16:creationId xmlns:a16="http://schemas.microsoft.com/office/drawing/2014/main" id="{025F8707-CDFB-8546-8BA3-64A6FDF4C016}"/>
              </a:ext>
            </a:extLst>
          </p:cNvPr>
          <p:cNvSpPr txBox="1"/>
          <p:nvPr/>
        </p:nvSpPr>
        <p:spPr>
          <a:xfrm>
            <a:off x="1147923" y="6526292"/>
            <a:ext cx="86239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/>
              <a:t>27</a:t>
            </a:r>
            <a:r>
              <a:rPr dirty="0"/>
              <a:t>/11/20</a:t>
            </a:r>
            <a:r>
              <a:rPr lang="ru-RU" dirty="0"/>
              <a:t>20</a:t>
            </a:r>
            <a:endParaRPr dirty="0"/>
          </a:p>
        </p:txBody>
      </p:sp>
      <p:sp>
        <p:nvSpPr>
          <p:cNvPr id="20" name="テキスト ボックス 91">
            <a:extLst>
              <a:ext uri="{FF2B5EF4-FFF2-40B4-BE49-F238E27FC236}">
                <a16:creationId xmlns:a16="http://schemas.microsoft.com/office/drawing/2014/main" id="{910237F2-EE62-3B4D-BB59-8476FD32CB77}"/>
              </a:ext>
            </a:extLst>
          </p:cNvPr>
          <p:cNvSpPr txBox="1"/>
          <p:nvPr/>
        </p:nvSpPr>
        <p:spPr>
          <a:xfrm>
            <a:off x="2269671" y="6426948"/>
            <a:ext cx="7652658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/>
              <a:t>63-я Всероссийская научная конференция МФТИ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/>
              <a:t>Москва</a:t>
            </a:r>
            <a:r>
              <a:rPr lang="en-US" dirty="0"/>
              <a:t>, 2020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570245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正方形/長方形 43"/>
          <p:cNvSpPr/>
          <p:nvPr/>
        </p:nvSpPr>
        <p:spPr>
          <a:xfrm>
            <a:off x="0" y="6433375"/>
            <a:ext cx="12192000" cy="431330"/>
          </a:xfrm>
          <a:prstGeom prst="rect">
            <a:avLst/>
          </a:prstGeom>
          <a:solidFill>
            <a:srgbClr val="130D7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2" name="88ae095048.jpg" descr="88ae095048.jpg">
            <a:extLst>
              <a:ext uri="{FF2B5EF4-FFF2-40B4-BE49-F238E27FC236}">
                <a16:creationId xmlns:a16="http://schemas.microsoft.com/office/drawing/2014/main" id="{52291B2F-12AC-054A-BBF4-2682C0492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8388" y="6409888"/>
            <a:ext cx="463612" cy="454817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スライド番号プレースホルダー 16">
            <a:extLst>
              <a:ext uri="{FF2B5EF4-FFF2-40B4-BE49-F238E27FC236}">
                <a16:creationId xmlns:a16="http://schemas.microsoft.com/office/drawing/2014/main" id="{F3D8A516-EF4D-F444-9DE8-CE0D8DBE7547}"/>
              </a:ext>
            </a:extLst>
          </p:cNvPr>
          <p:cNvSpPr txBox="1">
            <a:spLocks/>
          </p:cNvSpPr>
          <p:nvPr/>
        </p:nvSpPr>
        <p:spPr>
          <a:xfrm>
            <a:off x="11489375" y="6511307"/>
            <a:ext cx="180341" cy="275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17" name="タイトル 1">
            <a:extLst>
              <a:ext uri="{FF2B5EF4-FFF2-40B4-BE49-F238E27FC236}">
                <a16:creationId xmlns:a16="http://schemas.microsoft.com/office/drawing/2014/main" id="{E56012EA-C3CB-AE4E-9BC3-AA286190F078}"/>
              </a:ext>
            </a:extLst>
          </p:cNvPr>
          <p:cNvSpPr txBox="1"/>
          <p:nvPr/>
        </p:nvSpPr>
        <p:spPr>
          <a:xfrm>
            <a:off x="1831397" y="0"/>
            <a:ext cx="8693538" cy="735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3900" b="1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/>
              <a:t>Суперпериодичность на арках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1F954730-802C-454C-8442-90BD9FB5A0B1}"/>
              </a:ext>
            </a:extLst>
          </p:cNvPr>
          <p:cNvCxnSpPr>
            <a:cxnSpLocks/>
          </p:cNvCxnSpPr>
          <p:nvPr/>
        </p:nvCxnSpPr>
        <p:spPr>
          <a:xfrm>
            <a:off x="0" y="799595"/>
            <a:ext cx="12196311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Welcome to NICA days 2019 and IVth MPD Collaboration Meeting in Warsaw  (21-25 October 2019) · Indico">
            <a:extLst>
              <a:ext uri="{FF2B5EF4-FFF2-40B4-BE49-F238E27FC236}">
                <a16:creationId xmlns:a16="http://schemas.microsoft.com/office/drawing/2014/main" id="{F3652451-48A3-BC45-9322-104DAFD53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11" y="6420354"/>
            <a:ext cx="848909" cy="44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コンテンツ プレースホルダー 1">
            <a:extLst>
              <a:ext uri="{FF2B5EF4-FFF2-40B4-BE49-F238E27FC236}">
                <a16:creationId xmlns:a16="http://schemas.microsoft.com/office/drawing/2014/main" id="{83A16B60-D4E7-E045-AC71-A78D8C481C32}"/>
              </a:ext>
            </a:extLst>
          </p:cNvPr>
          <p:cNvSpPr txBox="1"/>
          <p:nvPr/>
        </p:nvSpPr>
        <p:spPr>
          <a:xfrm>
            <a:off x="-6467" y="2812133"/>
            <a:ext cx="12196311" cy="611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457200" lvl="1" indent="0" algn="ctr">
              <a:lnSpc>
                <a:spcPct val="110000"/>
              </a:lnSpc>
              <a:spcBef>
                <a:spcPts val="500"/>
              </a:spcBef>
              <a:buSzPct val="100000"/>
              <a:defRPr sz="25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7F5AA0-3763-3C40-95E3-FFDB073405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923" y="1242351"/>
            <a:ext cx="4207432" cy="34812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7039BC-F39E-4841-99B5-0D04F375F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647" y="1242352"/>
            <a:ext cx="4235182" cy="3481276"/>
          </a:xfrm>
          <a:prstGeom prst="rect">
            <a:avLst/>
          </a:prstGeom>
        </p:spPr>
      </p:pic>
      <p:sp>
        <p:nvSpPr>
          <p:cNvPr id="21" name="コンテンツ プレースホルダー 1">
            <a:extLst>
              <a:ext uri="{FF2B5EF4-FFF2-40B4-BE49-F238E27FC236}">
                <a16:creationId xmlns:a16="http://schemas.microsoft.com/office/drawing/2014/main" id="{927838D2-49C1-D64F-9B20-9D3FD8F42035}"/>
              </a:ext>
            </a:extLst>
          </p:cNvPr>
          <p:cNvSpPr txBox="1"/>
          <p:nvPr/>
        </p:nvSpPr>
        <p:spPr>
          <a:xfrm>
            <a:off x="1147923" y="5173920"/>
            <a:ext cx="3541986" cy="611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457200" lvl="1" indent="0">
              <a:lnSpc>
                <a:spcPct val="110000"/>
              </a:lnSpc>
              <a:spcBef>
                <a:spcPts val="500"/>
              </a:spcBef>
              <a:buSzPct val="100000"/>
              <a:defRPr sz="25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/>
              <a:t>Регулярная структура</a:t>
            </a:r>
          </a:p>
        </p:txBody>
      </p:sp>
      <p:sp>
        <p:nvSpPr>
          <p:cNvPr id="24" name="コンテンツ プレースホルダー 1">
            <a:extLst>
              <a:ext uri="{FF2B5EF4-FFF2-40B4-BE49-F238E27FC236}">
                <a16:creationId xmlns:a16="http://schemas.microsoft.com/office/drawing/2014/main" id="{F162F4A0-9F15-264D-A720-D50F3D79C6F0}"/>
              </a:ext>
            </a:extLst>
          </p:cNvPr>
          <p:cNvSpPr txBox="1"/>
          <p:nvPr/>
        </p:nvSpPr>
        <p:spPr>
          <a:xfrm>
            <a:off x="6609867" y="5173920"/>
            <a:ext cx="4688741" cy="1233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457200" lvl="1" indent="0">
              <a:lnSpc>
                <a:spcPct val="110000"/>
              </a:lnSpc>
              <a:spcBef>
                <a:spcPts val="500"/>
              </a:spcBef>
              <a:buSzPct val="100000"/>
              <a:defRPr sz="25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/>
              <a:t>Модулированная </a:t>
            </a:r>
            <a:r>
              <a:rPr lang="en-US" dirty="0"/>
              <a:t>c </a:t>
            </a:r>
            <a:r>
              <a:rPr lang="ru-RU" dirty="0"/>
              <a:t>введением</a:t>
            </a:r>
          </a:p>
          <a:p>
            <a:pPr marL="457200" lvl="1" indent="0">
              <a:lnSpc>
                <a:spcPct val="110000"/>
              </a:lnSpc>
              <a:spcBef>
                <a:spcPts val="500"/>
              </a:spcBef>
              <a:buSzPct val="100000"/>
              <a:defRPr sz="25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/>
              <a:t> суперпериодичности</a:t>
            </a:r>
          </a:p>
        </p:txBody>
      </p:sp>
      <p:sp>
        <p:nvSpPr>
          <p:cNvPr id="15" name="日付プレースホルダー 14">
            <a:extLst>
              <a:ext uri="{FF2B5EF4-FFF2-40B4-BE49-F238E27FC236}">
                <a16:creationId xmlns:a16="http://schemas.microsoft.com/office/drawing/2014/main" id="{EA321F7D-3B11-C543-8506-8A92A0927B98}"/>
              </a:ext>
            </a:extLst>
          </p:cNvPr>
          <p:cNvSpPr txBox="1"/>
          <p:nvPr/>
        </p:nvSpPr>
        <p:spPr>
          <a:xfrm>
            <a:off x="1147923" y="6526292"/>
            <a:ext cx="86239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/>
              <a:t>27</a:t>
            </a:r>
            <a:r>
              <a:rPr dirty="0"/>
              <a:t>/11/20</a:t>
            </a:r>
            <a:r>
              <a:rPr lang="ru-RU" dirty="0"/>
              <a:t>20</a:t>
            </a:r>
            <a:endParaRPr dirty="0"/>
          </a:p>
        </p:txBody>
      </p:sp>
      <p:sp>
        <p:nvSpPr>
          <p:cNvPr id="18" name="テキスト ボックス 91">
            <a:extLst>
              <a:ext uri="{FF2B5EF4-FFF2-40B4-BE49-F238E27FC236}">
                <a16:creationId xmlns:a16="http://schemas.microsoft.com/office/drawing/2014/main" id="{8ECDFE4A-36DD-EC43-AB0B-51A114D4E662}"/>
              </a:ext>
            </a:extLst>
          </p:cNvPr>
          <p:cNvSpPr txBox="1"/>
          <p:nvPr/>
        </p:nvSpPr>
        <p:spPr>
          <a:xfrm>
            <a:off x="2269671" y="6426948"/>
            <a:ext cx="7652658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/>
              <a:t>63-я Всероссийская научная конференция МФТИ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/>
              <a:t>Москва</a:t>
            </a:r>
            <a:r>
              <a:rPr lang="en-US" dirty="0"/>
              <a:t>, 2020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88119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正方形/長方形 43"/>
          <p:cNvSpPr/>
          <p:nvPr/>
        </p:nvSpPr>
        <p:spPr>
          <a:xfrm>
            <a:off x="0" y="6433375"/>
            <a:ext cx="12192000" cy="431330"/>
          </a:xfrm>
          <a:prstGeom prst="rect">
            <a:avLst/>
          </a:prstGeom>
          <a:solidFill>
            <a:srgbClr val="130D7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2" name="88ae095048.jpg" descr="88ae095048.jpg">
            <a:extLst>
              <a:ext uri="{FF2B5EF4-FFF2-40B4-BE49-F238E27FC236}">
                <a16:creationId xmlns:a16="http://schemas.microsoft.com/office/drawing/2014/main" id="{52291B2F-12AC-054A-BBF4-2682C0492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8388" y="6409888"/>
            <a:ext cx="463612" cy="454817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スライド番号プレースホルダー 16">
            <a:extLst>
              <a:ext uri="{FF2B5EF4-FFF2-40B4-BE49-F238E27FC236}">
                <a16:creationId xmlns:a16="http://schemas.microsoft.com/office/drawing/2014/main" id="{F3D8A516-EF4D-F444-9DE8-CE0D8DBE7547}"/>
              </a:ext>
            </a:extLst>
          </p:cNvPr>
          <p:cNvSpPr txBox="1">
            <a:spLocks/>
          </p:cNvSpPr>
          <p:nvPr/>
        </p:nvSpPr>
        <p:spPr>
          <a:xfrm>
            <a:off x="11489375" y="6511307"/>
            <a:ext cx="180341" cy="275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17" name="タイトル 1">
            <a:extLst>
              <a:ext uri="{FF2B5EF4-FFF2-40B4-BE49-F238E27FC236}">
                <a16:creationId xmlns:a16="http://schemas.microsoft.com/office/drawing/2014/main" id="{E56012EA-C3CB-AE4E-9BC3-AA286190F078}"/>
              </a:ext>
            </a:extLst>
          </p:cNvPr>
          <p:cNvSpPr txBox="1"/>
          <p:nvPr/>
        </p:nvSpPr>
        <p:spPr>
          <a:xfrm>
            <a:off x="1749230" y="10633"/>
            <a:ext cx="8693538" cy="735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3900" b="1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/>
              <a:t>Подавление дисперсии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1F954730-802C-454C-8442-90BD9FB5A0B1}"/>
              </a:ext>
            </a:extLst>
          </p:cNvPr>
          <p:cNvCxnSpPr>
            <a:cxnSpLocks/>
          </p:cNvCxnSpPr>
          <p:nvPr/>
        </p:nvCxnSpPr>
        <p:spPr>
          <a:xfrm>
            <a:off x="0" y="799595"/>
            <a:ext cx="12196311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Welcome to NICA days 2019 and IVth MPD Collaboration Meeting in Warsaw  (21-25 October 2019) · Indico">
            <a:extLst>
              <a:ext uri="{FF2B5EF4-FFF2-40B4-BE49-F238E27FC236}">
                <a16:creationId xmlns:a16="http://schemas.microsoft.com/office/drawing/2014/main" id="{F3652451-48A3-BC45-9322-104DAFD53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11" y="6420354"/>
            <a:ext cx="848909" cy="44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日付プレースホルダー 14">
            <a:extLst>
              <a:ext uri="{FF2B5EF4-FFF2-40B4-BE49-F238E27FC236}">
                <a16:creationId xmlns:a16="http://schemas.microsoft.com/office/drawing/2014/main" id="{D87A2E0D-CD37-5041-8B7A-6DFAA8B9CA42}"/>
              </a:ext>
            </a:extLst>
          </p:cNvPr>
          <p:cNvSpPr txBox="1"/>
          <p:nvPr/>
        </p:nvSpPr>
        <p:spPr>
          <a:xfrm>
            <a:off x="1147923" y="6526292"/>
            <a:ext cx="86239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/>
              <a:t>27</a:t>
            </a:r>
            <a:r>
              <a:rPr dirty="0"/>
              <a:t>/11/20</a:t>
            </a:r>
            <a:r>
              <a:rPr lang="ru-RU" dirty="0"/>
              <a:t>20</a:t>
            </a:r>
            <a:endParaRPr dirty="0"/>
          </a:p>
        </p:txBody>
      </p:sp>
      <p:sp>
        <p:nvSpPr>
          <p:cNvPr id="13" name="テキスト ボックス 91">
            <a:extLst>
              <a:ext uri="{FF2B5EF4-FFF2-40B4-BE49-F238E27FC236}">
                <a16:creationId xmlns:a16="http://schemas.microsoft.com/office/drawing/2014/main" id="{A0377D68-64DC-F844-BB6A-746215277DCF}"/>
              </a:ext>
            </a:extLst>
          </p:cNvPr>
          <p:cNvSpPr txBox="1"/>
          <p:nvPr/>
        </p:nvSpPr>
        <p:spPr>
          <a:xfrm>
            <a:off x="2269671" y="6426948"/>
            <a:ext cx="7652658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/>
              <a:t>63-я Всероссийская научная конференция МФТИ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/>
              <a:t>Москва</a:t>
            </a:r>
            <a:r>
              <a:rPr lang="en-US" dirty="0"/>
              <a:t>, 2020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03CFC8-3478-BA4A-BB44-1A33467F75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950" y="892513"/>
            <a:ext cx="9236097" cy="507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8431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正方形/長方形 43"/>
          <p:cNvSpPr/>
          <p:nvPr/>
        </p:nvSpPr>
        <p:spPr>
          <a:xfrm>
            <a:off x="0" y="6433375"/>
            <a:ext cx="12192000" cy="431330"/>
          </a:xfrm>
          <a:prstGeom prst="rect">
            <a:avLst/>
          </a:prstGeom>
          <a:solidFill>
            <a:srgbClr val="130D7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2" name="88ae095048.jpg" descr="88ae095048.jpg">
            <a:extLst>
              <a:ext uri="{FF2B5EF4-FFF2-40B4-BE49-F238E27FC236}">
                <a16:creationId xmlns:a16="http://schemas.microsoft.com/office/drawing/2014/main" id="{52291B2F-12AC-054A-BBF4-2682C0492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8388" y="6409888"/>
            <a:ext cx="463612" cy="454817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スライド番号プレースホルダー 16">
            <a:extLst>
              <a:ext uri="{FF2B5EF4-FFF2-40B4-BE49-F238E27FC236}">
                <a16:creationId xmlns:a16="http://schemas.microsoft.com/office/drawing/2014/main" id="{F3D8A516-EF4D-F444-9DE8-CE0D8DBE7547}"/>
              </a:ext>
            </a:extLst>
          </p:cNvPr>
          <p:cNvSpPr txBox="1">
            <a:spLocks/>
          </p:cNvSpPr>
          <p:nvPr/>
        </p:nvSpPr>
        <p:spPr>
          <a:xfrm>
            <a:off x="11489375" y="6511307"/>
            <a:ext cx="180341" cy="275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17" name="タイトル 1">
            <a:extLst>
              <a:ext uri="{FF2B5EF4-FFF2-40B4-BE49-F238E27FC236}">
                <a16:creationId xmlns:a16="http://schemas.microsoft.com/office/drawing/2014/main" id="{E56012EA-C3CB-AE4E-9BC3-AA286190F078}"/>
              </a:ext>
            </a:extLst>
          </p:cNvPr>
          <p:cNvSpPr txBox="1"/>
          <p:nvPr/>
        </p:nvSpPr>
        <p:spPr>
          <a:xfrm>
            <a:off x="1831397" y="0"/>
            <a:ext cx="8693538" cy="735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3900" b="1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/>
              <a:t>Подавление дисперсии 2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1F954730-802C-454C-8442-90BD9FB5A0B1}"/>
              </a:ext>
            </a:extLst>
          </p:cNvPr>
          <p:cNvCxnSpPr>
            <a:cxnSpLocks/>
          </p:cNvCxnSpPr>
          <p:nvPr/>
        </p:nvCxnSpPr>
        <p:spPr>
          <a:xfrm>
            <a:off x="0" y="799595"/>
            <a:ext cx="12196311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Welcome to NICA days 2019 and IVth MPD Collaboration Meeting in Warsaw  (21-25 October 2019) · Indico">
            <a:extLst>
              <a:ext uri="{FF2B5EF4-FFF2-40B4-BE49-F238E27FC236}">
                <a16:creationId xmlns:a16="http://schemas.microsoft.com/office/drawing/2014/main" id="{F3652451-48A3-BC45-9322-104DAFD53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11" y="6420354"/>
            <a:ext cx="848909" cy="44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E4174C-2829-9042-A931-5103AE81EB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43" y="1118996"/>
            <a:ext cx="4282773" cy="316789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2BD1B6-EB7A-314B-B11E-FBE4C136D1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4537" y="2503126"/>
            <a:ext cx="3835657" cy="3742105"/>
          </a:xfrm>
          <a:prstGeom prst="rect">
            <a:avLst/>
          </a:prstGeom>
        </p:spPr>
      </p:pic>
      <p:sp>
        <p:nvSpPr>
          <p:cNvPr id="18" name="コンテンツ プレースホルダー 1">
            <a:extLst>
              <a:ext uri="{FF2B5EF4-FFF2-40B4-BE49-F238E27FC236}">
                <a16:creationId xmlns:a16="http://schemas.microsoft.com/office/drawing/2014/main" id="{0384A70B-B598-6448-A163-63DC3E288C9C}"/>
              </a:ext>
            </a:extLst>
          </p:cNvPr>
          <p:cNvSpPr txBox="1"/>
          <p:nvPr/>
        </p:nvSpPr>
        <p:spPr>
          <a:xfrm>
            <a:off x="-125418" y="4388127"/>
            <a:ext cx="4714948" cy="1114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457200" lvl="1" indent="0" algn="ctr">
              <a:lnSpc>
                <a:spcPct val="110000"/>
              </a:lnSpc>
              <a:spcBef>
                <a:spcPts val="500"/>
              </a:spcBef>
              <a:buSzPct val="100000"/>
              <a:defRPr sz="25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2500" dirty="0">
                <a:sym typeface="Times New Roman"/>
              </a:rPr>
              <a:t>Подавление дисперсии в тяжелоионной структуре</a:t>
            </a:r>
            <a:endParaRPr lang="ru-RU" dirty="0"/>
          </a:p>
        </p:txBody>
      </p:sp>
      <p:sp>
        <p:nvSpPr>
          <p:cNvPr id="20" name="コンテンツ プレースホルダー 1">
            <a:extLst>
              <a:ext uri="{FF2B5EF4-FFF2-40B4-BE49-F238E27FC236}">
                <a16:creationId xmlns:a16="http://schemas.microsoft.com/office/drawing/2014/main" id="{57FB23C7-5FAE-2043-BB00-857DE54DEE8F}"/>
              </a:ext>
            </a:extLst>
          </p:cNvPr>
          <p:cNvSpPr txBox="1"/>
          <p:nvPr/>
        </p:nvSpPr>
        <p:spPr>
          <a:xfrm>
            <a:off x="7716197" y="1376715"/>
            <a:ext cx="4125916" cy="1114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457200" lvl="1" indent="0" algn="ctr">
              <a:lnSpc>
                <a:spcPct val="110000"/>
              </a:lnSpc>
              <a:spcBef>
                <a:spcPts val="500"/>
              </a:spcBef>
              <a:buSzPct val="100000"/>
              <a:defRPr sz="25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2500" dirty="0">
                <a:sym typeface="Times New Roman"/>
              </a:rPr>
              <a:t>Подавление дисперсии в протонной опции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9BDAE9A-FF78-6E4F-9384-225082691E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612" y="2503126"/>
            <a:ext cx="2466023" cy="3645888"/>
          </a:xfrm>
          <a:prstGeom prst="rect">
            <a:avLst/>
          </a:prstGeom>
        </p:spPr>
      </p:pic>
      <p:sp>
        <p:nvSpPr>
          <p:cNvPr id="15" name="日付プレースホルダー 14">
            <a:extLst>
              <a:ext uri="{FF2B5EF4-FFF2-40B4-BE49-F238E27FC236}">
                <a16:creationId xmlns:a16="http://schemas.microsoft.com/office/drawing/2014/main" id="{3FBB3C0F-8906-B547-B850-1101E34983A4}"/>
              </a:ext>
            </a:extLst>
          </p:cNvPr>
          <p:cNvSpPr txBox="1"/>
          <p:nvPr/>
        </p:nvSpPr>
        <p:spPr>
          <a:xfrm>
            <a:off x="1147923" y="6526292"/>
            <a:ext cx="86239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/>
              <a:t>27</a:t>
            </a:r>
            <a:r>
              <a:rPr dirty="0"/>
              <a:t>/11/20</a:t>
            </a:r>
            <a:r>
              <a:rPr lang="ru-RU" dirty="0"/>
              <a:t>20</a:t>
            </a:r>
            <a:endParaRPr dirty="0"/>
          </a:p>
        </p:txBody>
      </p:sp>
      <p:sp>
        <p:nvSpPr>
          <p:cNvPr id="21" name="テキスト ボックス 91">
            <a:extLst>
              <a:ext uri="{FF2B5EF4-FFF2-40B4-BE49-F238E27FC236}">
                <a16:creationId xmlns:a16="http://schemas.microsoft.com/office/drawing/2014/main" id="{AC920AE9-4B3D-E543-AA2A-4D0D9E4AF0C9}"/>
              </a:ext>
            </a:extLst>
          </p:cNvPr>
          <p:cNvSpPr txBox="1"/>
          <p:nvPr/>
        </p:nvSpPr>
        <p:spPr>
          <a:xfrm>
            <a:off x="2269671" y="6426948"/>
            <a:ext cx="7652658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/>
              <a:t>63-я Всероссийская научная конференция МФТИ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/>
              <a:t>Москва</a:t>
            </a:r>
            <a:r>
              <a:rPr lang="en-US" dirty="0"/>
              <a:t>, 2020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744429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テーマ">
  <a:themeElements>
    <a:clrScheme name="Office テーマ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テーマ">
      <a:majorFont>
        <a:latin typeface="游ゴシック"/>
        <a:ea typeface="游ゴシック"/>
        <a:cs typeface="游ゴシック"/>
      </a:majorFont>
      <a:minorFont>
        <a:latin typeface="Helvetica"/>
        <a:ea typeface="Helvetica"/>
        <a:cs typeface="Helvetic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游ゴシック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游ゴシック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テーマ">
  <a:themeElements>
    <a:clrScheme name="Office テーマ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テーマ">
      <a:majorFont>
        <a:latin typeface="游ゴシック"/>
        <a:ea typeface="游ゴシック"/>
        <a:cs typeface="游ゴシック"/>
      </a:majorFont>
      <a:minorFont>
        <a:latin typeface="Helvetica"/>
        <a:ea typeface="Helvetica"/>
        <a:cs typeface="Helvetic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游ゴシック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游ゴシック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3013</TotalTime>
  <Words>391</Words>
  <Application>Microsoft Macintosh PowerPoint</Application>
  <PresentationFormat>Широкоэкранный</PresentationFormat>
  <Paragraphs>102</Paragraphs>
  <Slides>12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游ゴシック</vt:lpstr>
      <vt:lpstr>游ゴシック Light</vt:lpstr>
      <vt:lpstr>Arial</vt:lpstr>
      <vt:lpstr>Cambria Math</vt:lpstr>
      <vt:lpstr>Times New Roman</vt:lpstr>
      <vt:lpstr>Office テーマ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Microsoft Office User</cp:lastModifiedBy>
  <cp:revision>35</cp:revision>
  <dcterms:modified xsi:type="dcterms:W3CDTF">2021-01-19T15:43:27Z</dcterms:modified>
</cp:coreProperties>
</file>